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76" r:id="rId14"/>
    <p:sldId id="271" r:id="rId15"/>
    <p:sldId id="272" r:id="rId16"/>
    <p:sldId id="273" r:id="rId17"/>
    <p:sldId id="274" r:id="rId18"/>
    <p:sldId id="27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315AA-8551-4A37-A342-6F379A74729C}" type="doc">
      <dgm:prSet loTypeId="urn:microsoft.com/office/officeart/2005/8/layout/chart3" loCatId="relationship" qsTypeId="urn:microsoft.com/office/officeart/2005/8/quickstyle/3d2" qsCatId="3D" csTypeId="urn:microsoft.com/office/officeart/2005/8/colors/colorful5" csCatId="colorful" phldr="1"/>
      <dgm:spPr/>
    </dgm:pt>
    <dgm:pt modelId="{6AAD9474-25F9-470F-884C-068FC9A0AFF8}">
      <dgm:prSet phldrT="[Text]"/>
      <dgm:spPr/>
      <dgm:t>
        <a:bodyPr/>
        <a:lstStyle/>
        <a:p>
          <a:r>
            <a:rPr lang="en-ZA" dirty="0" smtClean="0"/>
            <a:t>Window shopping effect</a:t>
          </a:r>
          <a:endParaRPr lang="en-ZA" dirty="0"/>
        </a:p>
      </dgm:t>
    </dgm:pt>
    <dgm:pt modelId="{EB220FF8-E28A-4D9D-A7BE-DC9F96FE6150}" type="parTrans" cxnId="{1E111F11-E27D-468E-982A-7B02554A43E0}">
      <dgm:prSet/>
      <dgm:spPr/>
      <dgm:t>
        <a:bodyPr/>
        <a:lstStyle/>
        <a:p>
          <a:endParaRPr lang="en-ZA"/>
        </a:p>
      </dgm:t>
    </dgm:pt>
    <dgm:pt modelId="{F4C69C7E-99AC-446B-B8AA-AE4D7EBB1936}" type="sibTrans" cxnId="{1E111F11-E27D-468E-982A-7B02554A43E0}">
      <dgm:prSet/>
      <dgm:spPr/>
      <dgm:t>
        <a:bodyPr/>
        <a:lstStyle/>
        <a:p>
          <a:endParaRPr lang="en-ZA"/>
        </a:p>
      </dgm:t>
    </dgm:pt>
    <dgm:pt modelId="{F8F6A799-A793-4BD6-8064-DBD4C54A3A93}">
      <dgm:prSet phldrT="[Text]"/>
      <dgm:spPr/>
      <dgm:t>
        <a:bodyPr/>
        <a:lstStyle/>
        <a:p>
          <a:r>
            <a:rPr lang="en-ZA" dirty="0" smtClean="0"/>
            <a:t>Demand for attention</a:t>
          </a:r>
          <a:endParaRPr lang="en-ZA" dirty="0"/>
        </a:p>
      </dgm:t>
    </dgm:pt>
    <dgm:pt modelId="{51BD7B46-615F-4AAA-B950-CB8748FC56DB}" type="parTrans" cxnId="{9844003F-4E41-4E85-89C4-C52BECFE7FAD}">
      <dgm:prSet/>
      <dgm:spPr/>
      <dgm:t>
        <a:bodyPr/>
        <a:lstStyle/>
        <a:p>
          <a:endParaRPr lang="en-ZA"/>
        </a:p>
      </dgm:t>
    </dgm:pt>
    <dgm:pt modelId="{3CE53316-D8FC-47DB-B431-D26F20B37532}" type="sibTrans" cxnId="{9844003F-4E41-4E85-89C4-C52BECFE7FAD}">
      <dgm:prSet/>
      <dgm:spPr/>
      <dgm:t>
        <a:bodyPr/>
        <a:lstStyle/>
        <a:p>
          <a:endParaRPr lang="en-ZA"/>
        </a:p>
      </dgm:t>
    </dgm:pt>
    <dgm:pt modelId="{56EAB986-5F42-484D-BB78-9B478DD0400B}">
      <dgm:prSet phldrT="[Text]"/>
      <dgm:spPr/>
      <dgm:t>
        <a:bodyPr/>
        <a:lstStyle/>
        <a:p>
          <a:r>
            <a:rPr lang="en-ZA" dirty="0" smtClean="0"/>
            <a:t>Content Marketing</a:t>
          </a:r>
          <a:endParaRPr lang="en-ZA" dirty="0"/>
        </a:p>
      </dgm:t>
    </dgm:pt>
    <dgm:pt modelId="{060F7BDD-CEEA-488E-B458-59DB78E920DF}" type="parTrans" cxnId="{C9078EC5-9710-447D-9D75-3872A2A5108A}">
      <dgm:prSet/>
      <dgm:spPr/>
      <dgm:t>
        <a:bodyPr/>
        <a:lstStyle/>
        <a:p>
          <a:endParaRPr lang="en-ZA"/>
        </a:p>
      </dgm:t>
    </dgm:pt>
    <dgm:pt modelId="{89864AD4-178B-41D2-A128-2C774BB7F31C}" type="sibTrans" cxnId="{C9078EC5-9710-447D-9D75-3872A2A5108A}">
      <dgm:prSet/>
      <dgm:spPr/>
      <dgm:t>
        <a:bodyPr/>
        <a:lstStyle/>
        <a:p>
          <a:endParaRPr lang="en-ZA"/>
        </a:p>
      </dgm:t>
    </dgm:pt>
    <dgm:pt modelId="{5CA96ABD-9999-4DE1-A485-733C3CD6472B}" type="pres">
      <dgm:prSet presAssocID="{0C6315AA-8551-4A37-A342-6F379A74729C}" presName="compositeShape" presStyleCnt="0">
        <dgm:presLayoutVars>
          <dgm:chMax val="7"/>
          <dgm:dir/>
          <dgm:resizeHandles val="exact"/>
        </dgm:presLayoutVars>
      </dgm:prSet>
      <dgm:spPr/>
    </dgm:pt>
    <dgm:pt modelId="{928F38B3-E3AB-4E02-AB06-B8A0BE7D419D}" type="pres">
      <dgm:prSet presAssocID="{0C6315AA-8551-4A37-A342-6F379A74729C}" presName="wedge1" presStyleLbl="node1" presStyleIdx="0" presStyleCnt="3"/>
      <dgm:spPr/>
      <dgm:t>
        <a:bodyPr/>
        <a:lstStyle/>
        <a:p>
          <a:endParaRPr lang="en-ZA"/>
        </a:p>
      </dgm:t>
    </dgm:pt>
    <dgm:pt modelId="{BE35D5A2-1A10-4CB5-87B7-67D06F96CB2C}" type="pres">
      <dgm:prSet presAssocID="{0C6315AA-8551-4A37-A342-6F379A74729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4C92BC-C929-4260-80CF-E0C14720E7AC}" type="pres">
      <dgm:prSet presAssocID="{0C6315AA-8551-4A37-A342-6F379A74729C}" presName="wedge2" presStyleLbl="node1" presStyleIdx="1" presStyleCnt="3"/>
      <dgm:spPr/>
    </dgm:pt>
    <dgm:pt modelId="{CDDA7BC8-8BF4-4265-BD95-377FCC6FC8B6}" type="pres">
      <dgm:prSet presAssocID="{0C6315AA-8551-4A37-A342-6F379A74729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4665F6D-E914-41B4-98FC-867E78073830}" type="pres">
      <dgm:prSet presAssocID="{0C6315AA-8551-4A37-A342-6F379A74729C}" presName="wedge3" presStyleLbl="node1" presStyleIdx="2" presStyleCnt="3"/>
      <dgm:spPr/>
    </dgm:pt>
    <dgm:pt modelId="{8A1777E2-98D6-46C6-AF13-4C24D15DE969}" type="pres">
      <dgm:prSet presAssocID="{0C6315AA-8551-4A37-A342-6F379A74729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39D785C-180E-468E-96B6-076FB8B20C2E}" type="presOf" srcId="{6AAD9474-25F9-470F-884C-068FC9A0AFF8}" destId="{BE35D5A2-1A10-4CB5-87B7-67D06F96CB2C}" srcOrd="1" destOrd="0" presId="urn:microsoft.com/office/officeart/2005/8/layout/chart3"/>
    <dgm:cxn modelId="{6E13C62D-BB9A-4F7E-BCBD-2133EED67C21}" type="presOf" srcId="{6AAD9474-25F9-470F-884C-068FC9A0AFF8}" destId="{928F38B3-E3AB-4E02-AB06-B8A0BE7D419D}" srcOrd="0" destOrd="0" presId="urn:microsoft.com/office/officeart/2005/8/layout/chart3"/>
    <dgm:cxn modelId="{E0859474-A9B5-4827-AAF9-713CFE6A76A0}" type="presOf" srcId="{56EAB986-5F42-484D-BB78-9B478DD0400B}" destId="{8A1777E2-98D6-46C6-AF13-4C24D15DE969}" srcOrd="1" destOrd="0" presId="urn:microsoft.com/office/officeart/2005/8/layout/chart3"/>
    <dgm:cxn modelId="{ACDF4618-C5EC-4E41-8E9F-5404EE3D79F3}" type="presOf" srcId="{F8F6A799-A793-4BD6-8064-DBD4C54A3A93}" destId="{234C92BC-C929-4260-80CF-E0C14720E7AC}" srcOrd="0" destOrd="0" presId="urn:microsoft.com/office/officeart/2005/8/layout/chart3"/>
    <dgm:cxn modelId="{CA5DC3C2-6F5C-42E2-9E5A-EBC8B5155D8F}" type="presOf" srcId="{F8F6A799-A793-4BD6-8064-DBD4C54A3A93}" destId="{CDDA7BC8-8BF4-4265-BD95-377FCC6FC8B6}" srcOrd="1" destOrd="0" presId="urn:microsoft.com/office/officeart/2005/8/layout/chart3"/>
    <dgm:cxn modelId="{23FF8912-E9F8-4EE6-B933-4230CAE49F1E}" type="presOf" srcId="{56EAB986-5F42-484D-BB78-9B478DD0400B}" destId="{E4665F6D-E914-41B4-98FC-867E78073830}" srcOrd="0" destOrd="0" presId="urn:microsoft.com/office/officeart/2005/8/layout/chart3"/>
    <dgm:cxn modelId="{8E22C31B-47BB-4007-BBD4-B44ECBF13FEB}" type="presOf" srcId="{0C6315AA-8551-4A37-A342-6F379A74729C}" destId="{5CA96ABD-9999-4DE1-A485-733C3CD6472B}" srcOrd="0" destOrd="0" presId="urn:microsoft.com/office/officeart/2005/8/layout/chart3"/>
    <dgm:cxn modelId="{1E111F11-E27D-468E-982A-7B02554A43E0}" srcId="{0C6315AA-8551-4A37-A342-6F379A74729C}" destId="{6AAD9474-25F9-470F-884C-068FC9A0AFF8}" srcOrd="0" destOrd="0" parTransId="{EB220FF8-E28A-4D9D-A7BE-DC9F96FE6150}" sibTransId="{F4C69C7E-99AC-446B-B8AA-AE4D7EBB1936}"/>
    <dgm:cxn modelId="{C9078EC5-9710-447D-9D75-3872A2A5108A}" srcId="{0C6315AA-8551-4A37-A342-6F379A74729C}" destId="{56EAB986-5F42-484D-BB78-9B478DD0400B}" srcOrd="2" destOrd="0" parTransId="{060F7BDD-CEEA-488E-B458-59DB78E920DF}" sibTransId="{89864AD4-178B-41D2-A128-2C774BB7F31C}"/>
    <dgm:cxn modelId="{9844003F-4E41-4E85-89C4-C52BECFE7FAD}" srcId="{0C6315AA-8551-4A37-A342-6F379A74729C}" destId="{F8F6A799-A793-4BD6-8064-DBD4C54A3A93}" srcOrd="1" destOrd="0" parTransId="{51BD7B46-615F-4AAA-B950-CB8748FC56DB}" sibTransId="{3CE53316-D8FC-47DB-B431-D26F20B37532}"/>
    <dgm:cxn modelId="{F776EE13-8366-456A-BC3E-4BB81C6EA0EA}" type="presParOf" srcId="{5CA96ABD-9999-4DE1-A485-733C3CD6472B}" destId="{928F38B3-E3AB-4E02-AB06-B8A0BE7D419D}" srcOrd="0" destOrd="0" presId="urn:microsoft.com/office/officeart/2005/8/layout/chart3"/>
    <dgm:cxn modelId="{C43A8321-9DEE-4F8D-B079-4F8C8AC2E147}" type="presParOf" srcId="{5CA96ABD-9999-4DE1-A485-733C3CD6472B}" destId="{BE35D5A2-1A10-4CB5-87B7-67D06F96CB2C}" srcOrd="1" destOrd="0" presId="urn:microsoft.com/office/officeart/2005/8/layout/chart3"/>
    <dgm:cxn modelId="{FA1DB233-E7E8-4EBA-B6A7-9D1703EC68D6}" type="presParOf" srcId="{5CA96ABD-9999-4DE1-A485-733C3CD6472B}" destId="{234C92BC-C929-4260-80CF-E0C14720E7AC}" srcOrd="2" destOrd="0" presId="urn:microsoft.com/office/officeart/2005/8/layout/chart3"/>
    <dgm:cxn modelId="{B51BCD73-2AFD-48EF-BB14-59F202ED8085}" type="presParOf" srcId="{5CA96ABD-9999-4DE1-A485-733C3CD6472B}" destId="{CDDA7BC8-8BF4-4265-BD95-377FCC6FC8B6}" srcOrd="3" destOrd="0" presId="urn:microsoft.com/office/officeart/2005/8/layout/chart3"/>
    <dgm:cxn modelId="{1099EF2F-B98E-449D-B040-A5BE0A1018AB}" type="presParOf" srcId="{5CA96ABD-9999-4DE1-A485-733C3CD6472B}" destId="{E4665F6D-E914-41B4-98FC-867E78073830}" srcOrd="4" destOrd="0" presId="urn:microsoft.com/office/officeart/2005/8/layout/chart3"/>
    <dgm:cxn modelId="{281325BB-B761-4033-8BC9-491D6EE2C0F3}" type="presParOf" srcId="{5CA96ABD-9999-4DE1-A485-733C3CD6472B}" destId="{8A1777E2-98D6-46C6-AF13-4C24D15DE969}" srcOrd="5" destOrd="0" presId="urn:microsoft.com/office/officeart/2005/8/layout/char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F792E-C37D-4D6A-8040-B833964E1AF3}" type="doc">
      <dgm:prSet loTypeId="urn:microsoft.com/office/officeart/2005/8/layout/hierarchy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961815D2-3AC3-41FE-ACE0-A52359407E76}">
      <dgm:prSet phldrT="[Text]"/>
      <dgm:spPr/>
      <dgm:t>
        <a:bodyPr/>
        <a:lstStyle/>
        <a:p>
          <a:r>
            <a:rPr lang="en-ZA" dirty="0" smtClean="0"/>
            <a:t>Entrepreneurship Centre</a:t>
          </a:r>
          <a:endParaRPr lang="en-ZA" dirty="0"/>
        </a:p>
      </dgm:t>
    </dgm:pt>
    <dgm:pt modelId="{B6390162-B18F-4A7B-8CAE-F2FEBB714A5C}" type="parTrans" cxnId="{854602A4-6AA1-47FE-837E-AD1B1922007D}">
      <dgm:prSet/>
      <dgm:spPr/>
      <dgm:t>
        <a:bodyPr/>
        <a:lstStyle/>
        <a:p>
          <a:endParaRPr lang="en-ZA"/>
        </a:p>
      </dgm:t>
    </dgm:pt>
    <dgm:pt modelId="{87DFB8D8-A182-41AE-915A-9BBCEBC21BC8}" type="sibTrans" cxnId="{854602A4-6AA1-47FE-837E-AD1B1922007D}">
      <dgm:prSet/>
      <dgm:spPr/>
      <dgm:t>
        <a:bodyPr/>
        <a:lstStyle/>
        <a:p>
          <a:endParaRPr lang="en-ZA"/>
        </a:p>
      </dgm:t>
    </dgm:pt>
    <dgm:pt modelId="{BDB3A39B-7E25-406C-BA7C-A9AE0D94A731}">
      <dgm:prSet phldrT="[Text]"/>
      <dgm:spPr/>
      <dgm:t>
        <a:bodyPr/>
        <a:lstStyle/>
        <a:p>
          <a:r>
            <a:rPr lang="en-ZA" dirty="0" smtClean="0"/>
            <a:t>Digital Marketing Place</a:t>
          </a:r>
        </a:p>
        <a:p>
          <a:r>
            <a:rPr lang="en-ZA" dirty="0" smtClean="0"/>
            <a:t>{Unlimited Potential}</a:t>
          </a:r>
          <a:endParaRPr lang="en-ZA" dirty="0"/>
        </a:p>
      </dgm:t>
    </dgm:pt>
    <dgm:pt modelId="{CBA17A77-8191-407F-B051-0218BBB1E67C}" type="parTrans" cxnId="{8F400484-2B7B-40FC-9A04-93B682EB2FCF}">
      <dgm:prSet/>
      <dgm:spPr/>
      <dgm:t>
        <a:bodyPr/>
        <a:lstStyle/>
        <a:p>
          <a:endParaRPr lang="en-ZA"/>
        </a:p>
      </dgm:t>
    </dgm:pt>
    <dgm:pt modelId="{204F8DB2-6B57-4AC6-9339-1643C0D2B6FA}" type="sibTrans" cxnId="{8F400484-2B7B-40FC-9A04-93B682EB2FCF}">
      <dgm:prSet/>
      <dgm:spPr/>
      <dgm:t>
        <a:bodyPr/>
        <a:lstStyle/>
        <a:p>
          <a:endParaRPr lang="en-ZA"/>
        </a:p>
      </dgm:t>
    </dgm:pt>
    <dgm:pt modelId="{A11137F2-1D7F-4AB2-A850-F6D5C3CCD286}">
      <dgm:prSet phldrT="[Text]"/>
      <dgm:spPr/>
      <dgm:t>
        <a:bodyPr/>
        <a:lstStyle/>
        <a:p>
          <a:r>
            <a:rPr lang="en-ZA" dirty="0" smtClean="0"/>
            <a:t>Pooling of Resources </a:t>
          </a:r>
          <a:endParaRPr lang="en-ZA" dirty="0"/>
        </a:p>
      </dgm:t>
    </dgm:pt>
    <dgm:pt modelId="{E6A75E4C-F182-4F2B-9C62-B85D3AB79EF9}" type="parTrans" cxnId="{4B07A28C-A2A0-4045-AE12-08D835E49A20}">
      <dgm:prSet/>
      <dgm:spPr/>
      <dgm:t>
        <a:bodyPr/>
        <a:lstStyle/>
        <a:p>
          <a:endParaRPr lang="en-ZA"/>
        </a:p>
      </dgm:t>
    </dgm:pt>
    <dgm:pt modelId="{701FD438-4E51-4704-A84E-5159E8DD95A0}" type="sibTrans" cxnId="{4B07A28C-A2A0-4045-AE12-08D835E49A20}">
      <dgm:prSet/>
      <dgm:spPr/>
      <dgm:t>
        <a:bodyPr/>
        <a:lstStyle/>
        <a:p>
          <a:endParaRPr lang="en-ZA"/>
        </a:p>
      </dgm:t>
    </dgm:pt>
    <dgm:pt modelId="{CC3A6934-78C7-42FD-9B17-3EAA1988E433}">
      <dgm:prSet phldrT="[Text]"/>
      <dgm:spPr/>
      <dgm:t>
        <a:bodyPr/>
        <a:lstStyle/>
        <a:p>
          <a:r>
            <a:rPr lang="en-ZA" dirty="0" smtClean="0"/>
            <a:t>Promotion of Christian Businesses</a:t>
          </a:r>
          <a:endParaRPr lang="en-ZA" dirty="0"/>
        </a:p>
      </dgm:t>
    </dgm:pt>
    <dgm:pt modelId="{15B4B25D-8BA0-4193-BB97-D5AAC09B2CE2}" type="parTrans" cxnId="{2FF63F32-2FFF-44DA-8C1E-AB6D6D3C055E}">
      <dgm:prSet/>
      <dgm:spPr/>
      <dgm:t>
        <a:bodyPr/>
        <a:lstStyle/>
        <a:p>
          <a:endParaRPr lang="en-ZA"/>
        </a:p>
      </dgm:t>
    </dgm:pt>
    <dgm:pt modelId="{BE8FB4B5-2535-47E7-882D-9A963743021A}" type="sibTrans" cxnId="{2FF63F32-2FFF-44DA-8C1E-AB6D6D3C055E}">
      <dgm:prSet/>
      <dgm:spPr/>
      <dgm:t>
        <a:bodyPr/>
        <a:lstStyle/>
        <a:p>
          <a:endParaRPr lang="en-ZA"/>
        </a:p>
      </dgm:t>
    </dgm:pt>
    <dgm:pt modelId="{5E76A98A-5473-4D21-8882-81390BCC44BD}">
      <dgm:prSet phldrT="[Text]"/>
      <dgm:spPr/>
      <dgm:t>
        <a:bodyPr/>
        <a:lstStyle/>
        <a:p>
          <a:r>
            <a:rPr lang="en-ZA" dirty="0" smtClean="0"/>
            <a:t>Crowd Funding</a:t>
          </a:r>
          <a:endParaRPr lang="en-ZA" dirty="0"/>
        </a:p>
      </dgm:t>
    </dgm:pt>
    <dgm:pt modelId="{9B8F9926-783A-4C65-A92D-3445E513774F}" type="parTrans" cxnId="{638127D5-3DB6-45C8-B592-DA2624996F7E}">
      <dgm:prSet/>
      <dgm:spPr/>
      <dgm:t>
        <a:bodyPr/>
        <a:lstStyle/>
        <a:p>
          <a:endParaRPr lang="en-ZA"/>
        </a:p>
      </dgm:t>
    </dgm:pt>
    <dgm:pt modelId="{27D06610-2E2E-4EA4-958D-DA4A0A00A224}" type="sibTrans" cxnId="{638127D5-3DB6-45C8-B592-DA2624996F7E}">
      <dgm:prSet/>
      <dgm:spPr/>
      <dgm:t>
        <a:bodyPr/>
        <a:lstStyle/>
        <a:p>
          <a:endParaRPr lang="en-ZA"/>
        </a:p>
      </dgm:t>
    </dgm:pt>
    <dgm:pt modelId="{AB3907A8-60FA-4475-9317-53B9CB4F2AE1}">
      <dgm:prSet phldrT="[Text]"/>
      <dgm:spPr/>
      <dgm:t>
        <a:bodyPr/>
        <a:lstStyle/>
        <a:p>
          <a:r>
            <a:rPr lang="en-ZA" dirty="0" smtClean="0"/>
            <a:t>Christian Entrepreneurs Networking</a:t>
          </a:r>
          <a:endParaRPr lang="en-ZA" dirty="0"/>
        </a:p>
      </dgm:t>
    </dgm:pt>
    <dgm:pt modelId="{F0E76694-48F3-4A87-91A5-9F617F3B785F}" type="parTrans" cxnId="{5E139BD2-E93F-4E74-9648-4C6D235A2EBC}">
      <dgm:prSet/>
      <dgm:spPr/>
      <dgm:t>
        <a:bodyPr/>
        <a:lstStyle/>
        <a:p>
          <a:endParaRPr lang="en-ZA"/>
        </a:p>
      </dgm:t>
    </dgm:pt>
    <dgm:pt modelId="{8519CE60-0D6C-4E49-A730-5A05416F6B02}" type="sibTrans" cxnId="{5E139BD2-E93F-4E74-9648-4C6D235A2EBC}">
      <dgm:prSet/>
      <dgm:spPr/>
      <dgm:t>
        <a:bodyPr/>
        <a:lstStyle/>
        <a:p>
          <a:endParaRPr lang="en-ZA"/>
        </a:p>
      </dgm:t>
    </dgm:pt>
    <dgm:pt modelId="{091B53D7-71A0-43C0-813E-886D2CC49D89}" type="pres">
      <dgm:prSet presAssocID="{057F792E-C37D-4D6A-8040-B833964E1A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6CFD01-11A1-4D96-AB12-A31F88F67CEC}" type="pres">
      <dgm:prSet presAssocID="{961815D2-3AC3-41FE-ACE0-A52359407E76}" presName="vertOne" presStyleCnt="0"/>
      <dgm:spPr/>
    </dgm:pt>
    <dgm:pt modelId="{0A703A61-0BC9-45C5-87A5-54E06AE63483}" type="pres">
      <dgm:prSet presAssocID="{961815D2-3AC3-41FE-ACE0-A52359407E7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DCB6561-7B8F-44C8-A9CF-06F9E9D70BCC}" type="pres">
      <dgm:prSet presAssocID="{961815D2-3AC3-41FE-ACE0-A52359407E76}" presName="parTransOne" presStyleCnt="0"/>
      <dgm:spPr/>
    </dgm:pt>
    <dgm:pt modelId="{1A74BB31-46C4-446F-909B-B506A9BB2FDE}" type="pres">
      <dgm:prSet presAssocID="{961815D2-3AC3-41FE-ACE0-A52359407E76}" presName="horzOne" presStyleCnt="0"/>
      <dgm:spPr/>
    </dgm:pt>
    <dgm:pt modelId="{F6883FE2-0DFF-454C-8A63-F8C5343748D2}" type="pres">
      <dgm:prSet presAssocID="{BDB3A39B-7E25-406C-BA7C-A9AE0D94A731}" presName="vertTwo" presStyleCnt="0"/>
      <dgm:spPr/>
    </dgm:pt>
    <dgm:pt modelId="{5E640F9F-A36C-484A-9C31-A62BB135B1EC}" type="pres">
      <dgm:prSet presAssocID="{BDB3A39B-7E25-406C-BA7C-A9AE0D94A73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4C6258F-415D-4979-8DFE-141A39134168}" type="pres">
      <dgm:prSet presAssocID="{BDB3A39B-7E25-406C-BA7C-A9AE0D94A731}" presName="parTransTwo" presStyleCnt="0"/>
      <dgm:spPr/>
    </dgm:pt>
    <dgm:pt modelId="{9A7BB249-7D76-41FA-B431-84B825AD0A02}" type="pres">
      <dgm:prSet presAssocID="{BDB3A39B-7E25-406C-BA7C-A9AE0D94A731}" presName="horzTwo" presStyleCnt="0"/>
      <dgm:spPr/>
    </dgm:pt>
    <dgm:pt modelId="{D07DC7F5-4544-4101-ACA4-96058DDA8646}" type="pres">
      <dgm:prSet presAssocID="{A11137F2-1D7F-4AB2-A850-F6D5C3CCD286}" presName="vertThree" presStyleCnt="0"/>
      <dgm:spPr/>
    </dgm:pt>
    <dgm:pt modelId="{AA02F670-D612-4B92-A343-EB29A8209B2F}" type="pres">
      <dgm:prSet presAssocID="{A11137F2-1D7F-4AB2-A850-F6D5C3CCD28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6DFC062-D763-41B1-954D-F93730303E19}" type="pres">
      <dgm:prSet presAssocID="{A11137F2-1D7F-4AB2-A850-F6D5C3CCD286}" presName="horzThree" presStyleCnt="0"/>
      <dgm:spPr/>
    </dgm:pt>
    <dgm:pt modelId="{24818CDB-8E1F-4A49-AFBB-D78196E58EBA}" type="pres">
      <dgm:prSet presAssocID="{701FD438-4E51-4704-A84E-5159E8DD95A0}" presName="sibSpaceThree" presStyleCnt="0"/>
      <dgm:spPr/>
    </dgm:pt>
    <dgm:pt modelId="{C8CB38FF-C8ED-4799-8E01-4A0EB22127C2}" type="pres">
      <dgm:prSet presAssocID="{CC3A6934-78C7-42FD-9B17-3EAA1988E433}" presName="vertThree" presStyleCnt="0"/>
      <dgm:spPr/>
    </dgm:pt>
    <dgm:pt modelId="{70B4AD5E-8E2D-4FE2-A08B-1B4A55298B46}" type="pres">
      <dgm:prSet presAssocID="{CC3A6934-78C7-42FD-9B17-3EAA1988E43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2C2863C-46A2-46BC-9AC8-5ACB9572F735}" type="pres">
      <dgm:prSet presAssocID="{CC3A6934-78C7-42FD-9B17-3EAA1988E433}" presName="horzThree" presStyleCnt="0"/>
      <dgm:spPr/>
    </dgm:pt>
    <dgm:pt modelId="{874CC703-F967-4E0A-9EEE-34DBCF016BCA}" type="pres">
      <dgm:prSet presAssocID="{204F8DB2-6B57-4AC6-9339-1643C0D2B6FA}" presName="sibSpaceTwo" presStyleCnt="0"/>
      <dgm:spPr/>
    </dgm:pt>
    <dgm:pt modelId="{0965367D-C5A7-457C-8D6E-507545CA0A3E}" type="pres">
      <dgm:prSet presAssocID="{5E76A98A-5473-4D21-8882-81390BCC44BD}" presName="vertTwo" presStyleCnt="0"/>
      <dgm:spPr/>
    </dgm:pt>
    <dgm:pt modelId="{760E3984-1BCA-44A9-848B-9E5CA4CD933D}" type="pres">
      <dgm:prSet presAssocID="{5E76A98A-5473-4D21-8882-81390BCC44B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58681DE-D9CD-4983-9CEE-460A062733EA}" type="pres">
      <dgm:prSet presAssocID="{5E76A98A-5473-4D21-8882-81390BCC44BD}" presName="parTransTwo" presStyleCnt="0"/>
      <dgm:spPr/>
    </dgm:pt>
    <dgm:pt modelId="{178FC892-2088-483A-9F40-C07757A48DF1}" type="pres">
      <dgm:prSet presAssocID="{5E76A98A-5473-4D21-8882-81390BCC44BD}" presName="horzTwo" presStyleCnt="0"/>
      <dgm:spPr/>
    </dgm:pt>
    <dgm:pt modelId="{B6EF2F4D-9614-4F54-B3B1-DDF92922FAB4}" type="pres">
      <dgm:prSet presAssocID="{AB3907A8-60FA-4475-9317-53B9CB4F2AE1}" presName="vertThree" presStyleCnt="0"/>
      <dgm:spPr/>
    </dgm:pt>
    <dgm:pt modelId="{73233E8B-D333-4D0A-9935-A982D99783F8}" type="pres">
      <dgm:prSet presAssocID="{AB3907A8-60FA-4475-9317-53B9CB4F2AE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94D811F-FE1F-4B44-9A02-328BFA9EECD3}" type="pres">
      <dgm:prSet presAssocID="{AB3907A8-60FA-4475-9317-53B9CB4F2AE1}" presName="horzThree" presStyleCnt="0"/>
      <dgm:spPr/>
    </dgm:pt>
  </dgm:ptLst>
  <dgm:cxnLst>
    <dgm:cxn modelId="{8F400484-2B7B-40FC-9A04-93B682EB2FCF}" srcId="{961815D2-3AC3-41FE-ACE0-A52359407E76}" destId="{BDB3A39B-7E25-406C-BA7C-A9AE0D94A731}" srcOrd="0" destOrd="0" parTransId="{CBA17A77-8191-407F-B051-0218BBB1E67C}" sibTransId="{204F8DB2-6B57-4AC6-9339-1643C0D2B6FA}"/>
    <dgm:cxn modelId="{854602A4-6AA1-47FE-837E-AD1B1922007D}" srcId="{057F792E-C37D-4D6A-8040-B833964E1AF3}" destId="{961815D2-3AC3-41FE-ACE0-A52359407E76}" srcOrd="0" destOrd="0" parTransId="{B6390162-B18F-4A7B-8CAE-F2FEBB714A5C}" sibTransId="{87DFB8D8-A182-41AE-915A-9BBCEBC21BC8}"/>
    <dgm:cxn modelId="{4B07A28C-A2A0-4045-AE12-08D835E49A20}" srcId="{BDB3A39B-7E25-406C-BA7C-A9AE0D94A731}" destId="{A11137F2-1D7F-4AB2-A850-F6D5C3CCD286}" srcOrd="0" destOrd="0" parTransId="{E6A75E4C-F182-4F2B-9C62-B85D3AB79EF9}" sibTransId="{701FD438-4E51-4704-A84E-5159E8DD95A0}"/>
    <dgm:cxn modelId="{9C4120F8-A7DF-4C5E-9359-C73FC0E7AF8B}" type="presOf" srcId="{057F792E-C37D-4D6A-8040-B833964E1AF3}" destId="{091B53D7-71A0-43C0-813E-886D2CC49D89}" srcOrd="0" destOrd="0" presId="urn:microsoft.com/office/officeart/2005/8/layout/hierarchy4"/>
    <dgm:cxn modelId="{93C21FD8-76F4-4D07-AD95-D8B5539B50E8}" type="presOf" srcId="{AB3907A8-60FA-4475-9317-53B9CB4F2AE1}" destId="{73233E8B-D333-4D0A-9935-A982D99783F8}" srcOrd="0" destOrd="0" presId="urn:microsoft.com/office/officeart/2005/8/layout/hierarchy4"/>
    <dgm:cxn modelId="{8094FAB8-73A6-4C6A-A713-B2E573B8ECFF}" type="presOf" srcId="{CC3A6934-78C7-42FD-9B17-3EAA1988E433}" destId="{70B4AD5E-8E2D-4FE2-A08B-1B4A55298B46}" srcOrd="0" destOrd="0" presId="urn:microsoft.com/office/officeart/2005/8/layout/hierarchy4"/>
    <dgm:cxn modelId="{79334D7E-1AE9-427E-8DBF-FC8C0246CB7C}" type="presOf" srcId="{961815D2-3AC3-41FE-ACE0-A52359407E76}" destId="{0A703A61-0BC9-45C5-87A5-54E06AE63483}" srcOrd="0" destOrd="0" presId="urn:microsoft.com/office/officeart/2005/8/layout/hierarchy4"/>
    <dgm:cxn modelId="{49C34473-8807-4121-A121-C8AF7D35B20D}" type="presOf" srcId="{5E76A98A-5473-4D21-8882-81390BCC44BD}" destId="{760E3984-1BCA-44A9-848B-9E5CA4CD933D}" srcOrd="0" destOrd="0" presId="urn:microsoft.com/office/officeart/2005/8/layout/hierarchy4"/>
    <dgm:cxn modelId="{335EDEAF-90F7-4FB2-B9C2-4C33DC8362E6}" type="presOf" srcId="{BDB3A39B-7E25-406C-BA7C-A9AE0D94A731}" destId="{5E640F9F-A36C-484A-9C31-A62BB135B1EC}" srcOrd="0" destOrd="0" presId="urn:microsoft.com/office/officeart/2005/8/layout/hierarchy4"/>
    <dgm:cxn modelId="{7AB8EA36-2887-456F-9146-9B902E940955}" type="presOf" srcId="{A11137F2-1D7F-4AB2-A850-F6D5C3CCD286}" destId="{AA02F670-D612-4B92-A343-EB29A8209B2F}" srcOrd="0" destOrd="0" presId="urn:microsoft.com/office/officeart/2005/8/layout/hierarchy4"/>
    <dgm:cxn modelId="{2FF63F32-2FFF-44DA-8C1E-AB6D6D3C055E}" srcId="{BDB3A39B-7E25-406C-BA7C-A9AE0D94A731}" destId="{CC3A6934-78C7-42FD-9B17-3EAA1988E433}" srcOrd="1" destOrd="0" parTransId="{15B4B25D-8BA0-4193-BB97-D5AAC09B2CE2}" sibTransId="{BE8FB4B5-2535-47E7-882D-9A963743021A}"/>
    <dgm:cxn modelId="{5E139BD2-E93F-4E74-9648-4C6D235A2EBC}" srcId="{5E76A98A-5473-4D21-8882-81390BCC44BD}" destId="{AB3907A8-60FA-4475-9317-53B9CB4F2AE1}" srcOrd="0" destOrd="0" parTransId="{F0E76694-48F3-4A87-91A5-9F617F3B785F}" sibTransId="{8519CE60-0D6C-4E49-A730-5A05416F6B02}"/>
    <dgm:cxn modelId="{638127D5-3DB6-45C8-B592-DA2624996F7E}" srcId="{961815D2-3AC3-41FE-ACE0-A52359407E76}" destId="{5E76A98A-5473-4D21-8882-81390BCC44BD}" srcOrd="1" destOrd="0" parTransId="{9B8F9926-783A-4C65-A92D-3445E513774F}" sibTransId="{27D06610-2E2E-4EA4-958D-DA4A0A00A224}"/>
    <dgm:cxn modelId="{2501B4CD-30DD-4CB7-B348-5EB2A09FF8F7}" type="presParOf" srcId="{091B53D7-71A0-43C0-813E-886D2CC49D89}" destId="{096CFD01-11A1-4D96-AB12-A31F88F67CEC}" srcOrd="0" destOrd="0" presId="urn:microsoft.com/office/officeart/2005/8/layout/hierarchy4"/>
    <dgm:cxn modelId="{2A7C95E8-ECA1-49AC-850B-8C963C3DBC0B}" type="presParOf" srcId="{096CFD01-11A1-4D96-AB12-A31F88F67CEC}" destId="{0A703A61-0BC9-45C5-87A5-54E06AE63483}" srcOrd="0" destOrd="0" presId="urn:microsoft.com/office/officeart/2005/8/layout/hierarchy4"/>
    <dgm:cxn modelId="{BC351F92-B017-450E-9143-2488B770B915}" type="presParOf" srcId="{096CFD01-11A1-4D96-AB12-A31F88F67CEC}" destId="{1DCB6561-7B8F-44C8-A9CF-06F9E9D70BCC}" srcOrd="1" destOrd="0" presId="urn:microsoft.com/office/officeart/2005/8/layout/hierarchy4"/>
    <dgm:cxn modelId="{9C88A607-5F2C-4722-8CB1-923A4924566A}" type="presParOf" srcId="{096CFD01-11A1-4D96-AB12-A31F88F67CEC}" destId="{1A74BB31-46C4-446F-909B-B506A9BB2FDE}" srcOrd="2" destOrd="0" presId="urn:microsoft.com/office/officeart/2005/8/layout/hierarchy4"/>
    <dgm:cxn modelId="{34F46D31-FB88-49A2-B49D-FC380A0D65C6}" type="presParOf" srcId="{1A74BB31-46C4-446F-909B-B506A9BB2FDE}" destId="{F6883FE2-0DFF-454C-8A63-F8C5343748D2}" srcOrd="0" destOrd="0" presId="urn:microsoft.com/office/officeart/2005/8/layout/hierarchy4"/>
    <dgm:cxn modelId="{B48C94BB-AD93-406B-8075-B325C99918E8}" type="presParOf" srcId="{F6883FE2-0DFF-454C-8A63-F8C5343748D2}" destId="{5E640F9F-A36C-484A-9C31-A62BB135B1EC}" srcOrd="0" destOrd="0" presId="urn:microsoft.com/office/officeart/2005/8/layout/hierarchy4"/>
    <dgm:cxn modelId="{045C8BC5-9BA3-4B07-AE90-627D71365464}" type="presParOf" srcId="{F6883FE2-0DFF-454C-8A63-F8C5343748D2}" destId="{B4C6258F-415D-4979-8DFE-141A39134168}" srcOrd="1" destOrd="0" presId="urn:microsoft.com/office/officeart/2005/8/layout/hierarchy4"/>
    <dgm:cxn modelId="{E2F95771-01E7-4CB6-90AF-FEC108823896}" type="presParOf" srcId="{F6883FE2-0DFF-454C-8A63-F8C5343748D2}" destId="{9A7BB249-7D76-41FA-B431-84B825AD0A02}" srcOrd="2" destOrd="0" presId="urn:microsoft.com/office/officeart/2005/8/layout/hierarchy4"/>
    <dgm:cxn modelId="{156B91AB-7265-41D3-A96D-0F40E1D2E196}" type="presParOf" srcId="{9A7BB249-7D76-41FA-B431-84B825AD0A02}" destId="{D07DC7F5-4544-4101-ACA4-96058DDA8646}" srcOrd="0" destOrd="0" presId="urn:microsoft.com/office/officeart/2005/8/layout/hierarchy4"/>
    <dgm:cxn modelId="{4733E8C2-BACF-42AC-9BB9-D3BE532495A3}" type="presParOf" srcId="{D07DC7F5-4544-4101-ACA4-96058DDA8646}" destId="{AA02F670-D612-4B92-A343-EB29A8209B2F}" srcOrd="0" destOrd="0" presId="urn:microsoft.com/office/officeart/2005/8/layout/hierarchy4"/>
    <dgm:cxn modelId="{0B2C553C-8AF0-4DB6-9976-95D206873FA6}" type="presParOf" srcId="{D07DC7F5-4544-4101-ACA4-96058DDA8646}" destId="{D6DFC062-D763-41B1-954D-F93730303E19}" srcOrd="1" destOrd="0" presId="urn:microsoft.com/office/officeart/2005/8/layout/hierarchy4"/>
    <dgm:cxn modelId="{4AB7BDB8-E85B-4C7A-8A95-6217CFBFEDC9}" type="presParOf" srcId="{9A7BB249-7D76-41FA-B431-84B825AD0A02}" destId="{24818CDB-8E1F-4A49-AFBB-D78196E58EBA}" srcOrd="1" destOrd="0" presId="urn:microsoft.com/office/officeart/2005/8/layout/hierarchy4"/>
    <dgm:cxn modelId="{E2C15A60-4C18-47C2-8579-87637E7738F0}" type="presParOf" srcId="{9A7BB249-7D76-41FA-B431-84B825AD0A02}" destId="{C8CB38FF-C8ED-4799-8E01-4A0EB22127C2}" srcOrd="2" destOrd="0" presId="urn:microsoft.com/office/officeart/2005/8/layout/hierarchy4"/>
    <dgm:cxn modelId="{EDDC8F6F-07A8-466E-822C-52042CF409D2}" type="presParOf" srcId="{C8CB38FF-C8ED-4799-8E01-4A0EB22127C2}" destId="{70B4AD5E-8E2D-4FE2-A08B-1B4A55298B46}" srcOrd="0" destOrd="0" presId="urn:microsoft.com/office/officeart/2005/8/layout/hierarchy4"/>
    <dgm:cxn modelId="{2439BF67-F4BE-4D63-BE3A-9907F471DB20}" type="presParOf" srcId="{C8CB38FF-C8ED-4799-8E01-4A0EB22127C2}" destId="{A2C2863C-46A2-46BC-9AC8-5ACB9572F735}" srcOrd="1" destOrd="0" presId="urn:microsoft.com/office/officeart/2005/8/layout/hierarchy4"/>
    <dgm:cxn modelId="{46091750-9215-4A47-B702-DF467AA4DC5E}" type="presParOf" srcId="{1A74BB31-46C4-446F-909B-B506A9BB2FDE}" destId="{874CC703-F967-4E0A-9EEE-34DBCF016BCA}" srcOrd="1" destOrd="0" presId="urn:microsoft.com/office/officeart/2005/8/layout/hierarchy4"/>
    <dgm:cxn modelId="{871D7B3B-7C34-4A92-A76D-C5FB14185E8B}" type="presParOf" srcId="{1A74BB31-46C4-446F-909B-B506A9BB2FDE}" destId="{0965367D-C5A7-457C-8D6E-507545CA0A3E}" srcOrd="2" destOrd="0" presId="urn:microsoft.com/office/officeart/2005/8/layout/hierarchy4"/>
    <dgm:cxn modelId="{64AA1F06-9557-459F-AD3C-35177BA6977D}" type="presParOf" srcId="{0965367D-C5A7-457C-8D6E-507545CA0A3E}" destId="{760E3984-1BCA-44A9-848B-9E5CA4CD933D}" srcOrd="0" destOrd="0" presId="urn:microsoft.com/office/officeart/2005/8/layout/hierarchy4"/>
    <dgm:cxn modelId="{83922B94-2B13-42A4-868B-7676917DC7FC}" type="presParOf" srcId="{0965367D-C5A7-457C-8D6E-507545CA0A3E}" destId="{D58681DE-D9CD-4983-9CEE-460A062733EA}" srcOrd="1" destOrd="0" presId="urn:microsoft.com/office/officeart/2005/8/layout/hierarchy4"/>
    <dgm:cxn modelId="{E898CB3F-F722-42B3-8FF3-23D0648EA7F4}" type="presParOf" srcId="{0965367D-C5A7-457C-8D6E-507545CA0A3E}" destId="{178FC892-2088-483A-9F40-C07757A48DF1}" srcOrd="2" destOrd="0" presId="urn:microsoft.com/office/officeart/2005/8/layout/hierarchy4"/>
    <dgm:cxn modelId="{16E0D5DE-4058-4746-A2E9-964A67FC27FB}" type="presParOf" srcId="{178FC892-2088-483A-9F40-C07757A48DF1}" destId="{B6EF2F4D-9614-4F54-B3B1-DDF92922FAB4}" srcOrd="0" destOrd="0" presId="urn:microsoft.com/office/officeart/2005/8/layout/hierarchy4"/>
    <dgm:cxn modelId="{FE3A615A-D017-4BBD-B133-4DAFDE02F367}" type="presParOf" srcId="{B6EF2F4D-9614-4F54-B3B1-DDF92922FAB4}" destId="{73233E8B-D333-4D0A-9935-A982D99783F8}" srcOrd="0" destOrd="0" presId="urn:microsoft.com/office/officeart/2005/8/layout/hierarchy4"/>
    <dgm:cxn modelId="{CF32C85B-504A-4BAD-B42B-2330A1BB9907}" type="presParOf" srcId="{B6EF2F4D-9614-4F54-B3B1-DDF92922FAB4}" destId="{C94D811F-FE1F-4B44-9A02-328BFA9EECD3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308B-3E57-4E72-82A0-BDD9131A9C77}" type="datetimeFigureOut">
              <a:rPr lang="en-US" smtClean="0"/>
              <a:t>4/1/2018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0EB3A-1626-402B-BD23-549CA421F0EC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C0EF-047E-4627-AF1A-6105E3995127}" type="datetime1">
              <a:rPr lang="en-US" smtClean="0"/>
              <a:t>4/1/2018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A00-A4C3-4406-9947-549A2393A335}" type="datetime1">
              <a:rPr lang="en-US" smtClean="0"/>
              <a:t>4/1/2018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315D-2461-419E-BDC5-32C10F0121EA}" type="datetime1">
              <a:rPr lang="en-US" smtClean="0"/>
              <a:t>4/1/2018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44D4-1ECE-4E15-8F74-E57E69814267}" type="datetime1">
              <a:rPr lang="en-US" smtClean="0"/>
              <a:t>4/1/2018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D00A-EA03-472B-A56E-89BE46326687}" type="datetime1">
              <a:rPr lang="en-US" smtClean="0"/>
              <a:t>4/1/2018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1AC-1D98-44CC-9F86-59E54D6EBE08}" type="datetime1">
              <a:rPr lang="en-US" smtClean="0"/>
              <a:t>4/1/2018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DA64-E449-424F-8FCA-17EF368046C4}" type="datetime1">
              <a:rPr lang="en-US" smtClean="0"/>
              <a:t>4/1/2018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021A-7FBA-4900-AEC8-ABC4F3B53934}" type="datetime1">
              <a:rPr lang="en-US" smtClean="0"/>
              <a:t>4/1/2018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3164-C394-4F3C-8175-435A939FC053}" type="datetime1">
              <a:rPr lang="en-US" smtClean="0"/>
              <a:t>4/1/2018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E59E-1305-4237-BC62-22C3626DE24D}" type="datetime1">
              <a:rPr lang="en-US" smtClean="0"/>
              <a:t>4/1/2018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37B2-B40D-4878-8C21-FBCFCC11DF0F}" type="datetime1">
              <a:rPr lang="en-US" smtClean="0"/>
              <a:t>4/1/2018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CD7FB-214A-4327-981B-6C9D1C472621}" type="datetime1">
              <a:rPr lang="en-US" smtClean="0"/>
              <a:t>4/1/2018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AC80-1DAC-4315-88CD-48CB38D4DC8E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zbinworl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>
            <a:normAutofit/>
          </a:bodyPr>
          <a:lstStyle/>
          <a:p>
            <a:r>
              <a:rPr lang="en-ZA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Easter Business Seminar</a:t>
            </a:r>
            <a:endParaRPr lang="en-ZA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4857760"/>
            <a:ext cx="6000792" cy="1285884"/>
          </a:xfrm>
        </p:spPr>
        <p:txBody>
          <a:bodyPr>
            <a:normAutofit fontScale="85000" lnSpcReduction="10000"/>
          </a:bodyPr>
          <a:lstStyle/>
          <a:p>
            <a:r>
              <a:rPr lang="en-ZA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Miracles and Deliverance Ministries International </a:t>
            </a:r>
            <a:r>
              <a:rPr lang="en-ZA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ZA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Zimbabwe Business Ideas  and Network</a:t>
            </a:r>
            <a:endParaRPr lang="en-ZA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HAP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43116"/>
            <a:ext cx="4572000" cy="2428884"/>
          </a:xfrm>
          <a:prstGeom prst="rect">
            <a:avLst/>
          </a:prstGeom>
        </p:spPr>
      </p:pic>
      <p:pic>
        <p:nvPicPr>
          <p:cNvPr id="5" name="Picture 4" descr="Zbin-Log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4" y="5786454"/>
            <a:ext cx="2525390" cy="107154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BADB-D4C0-43F7-A07D-2B3791CB19C7}" type="datetime1">
              <a:rPr lang="en-US" smtClean="0"/>
              <a:t>4/1/2018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1</a:t>
            </a:fld>
            <a:endParaRPr lang="en-ZA"/>
          </a:p>
        </p:txBody>
      </p:sp>
      <p:pic>
        <p:nvPicPr>
          <p:cNvPr id="8" name="Picture 7" descr="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5734300"/>
            <a:ext cx="1500198" cy="1123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Digital Marketing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sz="2200" b="1" dirty="0" smtClean="0"/>
              <a:t>Market or Finance Quiz: </a:t>
            </a:r>
            <a:r>
              <a:rPr lang="en-ZA" sz="2200" dirty="0" smtClean="0"/>
              <a:t>Marketing is the real deal in business!</a:t>
            </a:r>
          </a:p>
          <a:p>
            <a:r>
              <a:rPr lang="en-ZA" sz="2200" dirty="0" smtClean="0"/>
              <a:t>The Story of Two Zimbabwe (</a:t>
            </a:r>
            <a:r>
              <a:rPr lang="en-ZA" sz="2200" b="1" dirty="0" smtClean="0"/>
              <a:t>Real Zimbabwe </a:t>
            </a:r>
            <a:r>
              <a:rPr lang="en-ZA" sz="2200" dirty="0" smtClean="0"/>
              <a:t>Vs </a:t>
            </a:r>
            <a:r>
              <a:rPr lang="en-ZA" sz="2200" b="1" dirty="0" smtClean="0"/>
              <a:t>Virtual Zimbabwe </a:t>
            </a:r>
            <a:r>
              <a:rPr lang="en-ZA" sz="2200" dirty="0" smtClean="0"/>
              <a:t>and the shifts) (</a:t>
            </a:r>
            <a:r>
              <a:rPr lang="en-ZA" sz="2000" i="1" dirty="0" smtClean="0">
                <a:solidFill>
                  <a:schemeClr val="accent2">
                    <a:lumMod val="50000"/>
                  </a:schemeClr>
                </a:solidFill>
              </a:rPr>
              <a:t>Remember the toolbox-demographic shifts?)</a:t>
            </a:r>
          </a:p>
          <a:p>
            <a:r>
              <a:rPr lang="en-ZA" sz="2200" b="1" dirty="0" smtClean="0"/>
              <a:t>Huge Market</a:t>
            </a:r>
            <a:r>
              <a:rPr lang="en-ZA" sz="2200" dirty="0" smtClean="0"/>
              <a:t>: More than 7 million Zimbabweans connected to the internet. More than 10 million connected to mobile phones</a:t>
            </a:r>
          </a:p>
          <a:p>
            <a:r>
              <a:rPr lang="en-ZA" sz="2200" b="1" dirty="0" smtClean="0"/>
              <a:t>Exciting easy to access </a:t>
            </a:r>
            <a:r>
              <a:rPr lang="en-ZA" sz="2200" dirty="0" smtClean="0"/>
              <a:t>market created| access at less costs|can measure performance| fast reach out| answer to marketing challenges</a:t>
            </a:r>
          </a:p>
          <a:p>
            <a:r>
              <a:rPr lang="en-ZA" sz="2200" b="1" dirty="0" smtClean="0"/>
              <a:t>Archaic</a:t>
            </a:r>
            <a:r>
              <a:rPr lang="en-ZA" sz="2400" b="1" dirty="0" smtClean="0"/>
              <a:t>: </a:t>
            </a:r>
            <a:r>
              <a:rPr lang="en-ZA" sz="2400" dirty="0" smtClean="0"/>
              <a:t>The problems with traditional marketing</a:t>
            </a:r>
          </a:p>
          <a:p>
            <a:r>
              <a:rPr lang="en-ZA" sz="2400" dirty="0" smtClean="0"/>
              <a:t>Integrating marketing channels-do not discard traditional marketing</a:t>
            </a:r>
          </a:p>
          <a:p>
            <a:r>
              <a:rPr lang="en-ZA" sz="2200" b="1" dirty="0" smtClean="0"/>
              <a:t>Inspirational</a:t>
            </a:r>
            <a:r>
              <a:rPr lang="en-ZA" sz="2400" dirty="0" smtClean="0"/>
              <a:t>: How ZBIN set Regional Marketing Record and follow ups in Lesotho, Malawi, Botswana, Swaziland, Namibia and South Africa</a:t>
            </a:r>
            <a:endParaRPr lang="en-Z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786B-25DA-4902-916C-12AD9679B987}" type="datetime1">
              <a:rPr lang="en-US" smtClean="0"/>
              <a:t>4/1/2018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10</a:t>
            </a:fld>
            <a:endParaRPr lang="en-Z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Digital Marketing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sz="2000" dirty="0" smtClean="0"/>
              <a:t>Archaic marketing examples used by 99.9% people on Websites, Whatsapp, Face book or pamphlets</a:t>
            </a:r>
          </a:p>
          <a:p>
            <a:pPr>
              <a:buNone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642910" y="4000504"/>
            <a:ext cx="2357454" cy="24288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Curtains for sale price $4/metre</a:t>
            </a:r>
          </a:p>
          <a:p>
            <a:pPr algn="ctr"/>
            <a:r>
              <a:rPr lang="en-ZA" dirty="0" smtClean="0"/>
              <a:t>Contact : </a:t>
            </a:r>
            <a:r>
              <a:rPr lang="en-ZA" dirty="0" err="1" smtClean="0"/>
              <a:t>Chipo</a:t>
            </a:r>
            <a:r>
              <a:rPr lang="en-ZA" dirty="0" smtClean="0"/>
              <a:t> on +278652140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286116" y="4000504"/>
            <a:ext cx="2143140" cy="2428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 smtClean="0"/>
          </a:p>
          <a:p>
            <a:pPr algn="ctr"/>
            <a:r>
              <a:rPr lang="en-ZA" dirty="0" smtClean="0"/>
              <a:t>Sausages for sale price $4/kg contact </a:t>
            </a:r>
            <a:r>
              <a:rPr lang="en-ZA" dirty="0" err="1" smtClean="0"/>
              <a:t>Melusi</a:t>
            </a:r>
            <a:r>
              <a:rPr lang="en-ZA" dirty="0" smtClean="0"/>
              <a:t> on +263774081808</a:t>
            </a:r>
          </a:p>
          <a:p>
            <a:pPr algn="ctr"/>
            <a:r>
              <a:rPr lang="en-ZA" dirty="0" smtClean="0"/>
              <a:t>Website www.zbinworld.com </a:t>
            </a:r>
            <a:endParaRPr lang="en-ZA" dirty="0"/>
          </a:p>
        </p:txBody>
      </p:sp>
      <p:pic>
        <p:nvPicPr>
          <p:cNvPr id="6" name="Picture 5" descr="sausages nh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143248"/>
            <a:ext cx="2214578" cy="1400179"/>
          </a:xfrm>
          <a:prstGeom prst="rect">
            <a:avLst/>
          </a:prstGeom>
        </p:spPr>
      </p:pic>
      <p:pic>
        <p:nvPicPr>
          <p:cNvPr id="7" name="Picture 6" descr="makete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14605"/>
            <a:ext cx="2357454" cy="200026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5643570" y="2357430"/>
          <a:ext cx="3214710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6429388" y="5429264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Archaic adverts </a:t>
            </a:r>
            <a:endParaRPr lang="en-ZA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500694" y="5286388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071802" y="4357694"/>
            <a:ext cx="3286148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2B04-34DE-4150-BC3A-826657529C7D}" type="datetime1">
              <a:rPr lang="en-US" smtClean="0"/>
              <a:t>4/1/2018</a:t>
            </a:fld>
            <a:endParaRPr lang="en-Z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11</a:t>
            </a:fld>
            <a:endParaRPr lang="en-Z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Digital Marketing: Ecommerce</a:t>
            </a:r>
            <a:endParaRPr lang="en-ZA" sz="3600" dirty="0"/>
          </a:p>
        </p:txBody>
      </p:sp>
      <p:sp>
        <p:nvSpPr>
          <p:cNvPr id="5" name="Rectangle 4"/>
          <p:cNvSpPr/>
          <p:nvPr/>
        </p:nvSpPr>
        <p:spPr>
          <a:xfrm>
            <a:off x="4500562" y="1714488"/>
            <a:ext cx="4286280" cy="32861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b="1" dirty="0" smtClean="0"/>
              <a:t>Nonstop</a:t>
            </a:r>
            <a:r>
              <a:rPr lang="en-ZA" dirty="0" smtClean="0"/>
              <a:t>: Your shop is open 24 hours a day.</a:t>
            </a:r>
          </a:p>
          <a:p>
            <a:endParaRPr lang="en-ZA" dirty="0" smtClean="0"/>
          </a:p>
          <a:p>
            <a:r>
              <a:rPr lang="en-ZA" b="1" dirty="0" smtClean="0"/>
              <a:t>Market</a:t>
            </a:r>
            <a:r>
              <a:rPr lang="en-ZA" dirty="0" smtClean="0"/>
              <a:t> </a:t>
            </a:r>
            <a:r>
              <a:rPr lang="en-ZA" b="1" dirty="0" smtClean="0"/>
              <a:t>Access</a:t>
            </a:r>
            <a:r>
              <a:rPr lang="en-ZA" dirty="0" smtClean="0"/>
              <a:t>-ability to access clients from the Diaspora| Out of Chitown clients| Foreign clients.</a:t>
            </a:r>
          </a:p>
          <a:p>
            <a:r>
              <a:rPr lang="en-ZA" b="1" dirty="0" smtClean="0"/>
              <a:t>Convenience</a:t>
            </a:r>
            <a:r>
              <a:rPr lang="en-ZA" dirty="0" smtClean="0"/>
              <a:t> of  buying for clients.</a:t>
            </a:r>
          </a:p>
          <a:p>
            <a:r>
              <a:rPr lang="en-ZA" b="1" dirty="0" smtClean="0"/>
              <a:t>Reducing Costs </a:t>
            </a:r>
            <a:r>
              <a:rPr lang="en-ZA" dirty="0" smtClean="0"/>
              <a:t>on rental and hiring of staff.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6" name="Picture 5" descr="iw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172075"/>
            <a:ext cx="2714625" cy="1685925"/>
          </a:xfrm>
          <a:prstGeom prst="rect">
            <a:avLst/>
          </a:prstGeom>
        </p:spPr>
      </p:pic>
      <p:pic>
        <p:nvPicPr>
          <p:cNvPr id="8" name="Content Placeholder 7" descr="nyikez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714488"/>
            <a:ext cx="3175376" cy="2905131"/>
          </a:xfrm>
        </p:spPr>
      </p:pic>
      <p:pic>
        <p:nvPicPr>
          <p:cNvPr id="9" name="Picture 8" descr="ama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5133975"/>
            <a:ext cx="3071834" cy="172402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4D89-A9AA-4D1C-9B66-219F2D84E6E9}" type="datetime1">
              <a:rPr lang="en-US" smtClean="0"/>
              <a:t>4/1/2018</a:t>
            </a:fld>
            <a:endParaRPr lang="en-Z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12</a:t>
            </a:fld>
            <a:endParaRPr lang="en-Z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Makoni Centre Case Study</a:t>
            </a:r>
            <a:endParaRPr lang="en-ZA" sz="3600" dirty="0"/>
          </a:p>
        </p:txBody>
      </p:sp>
      <p:pic>
        <p:nvPicPr>
          <p:cNvPr id="4" name="Content Placeholder 3" descr="tw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142984"/>
            <a:ext cx="3071834" cy="2185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28728" y="3429000"/>
            <a:ext cx="5643602" cy="1071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Two Business People at Makoni Shopping Centre are supposed to sell 5.000 laptops each  in April 2019. What marketing methods can they use to push volumes faster?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214414" y="4643446"/>
            <a:ext cx="3286148" cy="192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Answer A</a:t>
            </a:r>
          </a:p>
          <a:p>
            <a:pPr algn="ctr"/>
            <a:r>
              <a:rPr lang="en-ZA" dirty="0" smtClean="0"/>
              <a:t>Business person A offers discounts to clients and hopes to sell as many laptops as possible.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4643438" y="4643446"/>
            <a:ext cx="3286148" cy="192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Answer B</a:t>
            </a:r>
          </a:p>
          <a:p>
            <a:pPr algn="ctr"/>
            <a:r>
              <a:rPr lang="en-ZA" dirty="0" smtClean="0"/>
              <a:t>Business person B approaches SSB and offers civil servants credit facilities. She also engages distributors in the town.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7286644" y="857232"/>
            <a:ext cx="1643074" cy="2357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 level Marketing, Digital Marketing, Distributorships and agents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65A4-95D0-4301-9AFB-7C8EB18DC026}" type="datetime1">
              <a:rPr lang="en-US" smtClean="0"/>
              <a:t>4/1/2018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13</a:t>
            </a:fld>
            <a:endParaRPr lang="en-Z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Zimbabwe in 2019</a:t>
            </a:r>
            <a:endParaRPr lang="en-Z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Th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2619375" cy="2000264"/>
          </a:xfrm>
        </p:spPr>
      </p:pic>
      <p:pic>
        <p:nvPicPr>
          <p:cNvPr id="5" name="Picture 4" descr="iy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643050"/>
            <a:ext cx="3143272" cy="1986851"/>
          </a:xfrm>
          <a:prstGeom prst="rect">
            <a:avLst/>
          </a:prstGeom>
        </p:spPr>
      </p:pic>
      <p:pic>
        <p:nvPicPr>
          <p:cNvPr id="6" name="Picture 5" descr="ris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643050"/>
            <a:ext cx="2857500" cy="20002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472" y="4143380"/>
            <a:ext cx="8215370" cy="2500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Cautious Optimism| Real Estate Boom commencing| Spike in ICT Opportunities| Diaspora Remittance on the Up?| Urbanisation Trend?| Access to Mortgage Implication| Job creation a priority| SME sector funding| Liquidity crisis solved?| 2009 v 2019 comparison| Emerging Opportunities| Power Demand –remember Econet solar lights?| Tourist arrivals on the up-implication|</a:t>
            </a:r>
          </a:p>
          <a:p>
            <a:pPr algn="ctr"/>
            <a:endParaRPr lang="en-Z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8C15-6260-484A-9AC2-B80094F02499}" type="datetime1">
              <a:rPr lang="en-US" smtClean="0"/>
              <a:t>4/1/2018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14</a:t>
            </a:fld>
            <a:endParaRPr lang="en-Z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Zimbabwe  Opportunities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sz="1800" dirty="0" smtClean="0"/>
              <a:t>Covered in our published Business Opportunities for Zimbabweans 2018 Edition which is available for sale on our website </a:t>
            </a:r>
            <a:r>
              <a:rPr lang="en-ZA" sz="1800" dirty="0" smtClean="0">
                <a:hlinkClick r:id="rId2"/>
              </a:rPr>
              <a:t>www.zbinworld.com</a:t>
            </a:r>
            <a:r>
              <a:rPr lang="en-ZA" sz="1800" dirty="0" smtClean="0"/>
              <a:t>. Another book for South Africans coming up by mid April 2018.</a:t>
            </a:r>
          </a:p>
          <a:p>
            <a:endParaRPr lang="en-ZA" dirty="0"/>
          </a:p>
        </p:txBody>
      </p:sp>
      <p:pic>
        <p:nvPicPr>
          <p:cNvPr id="4" name="Picture 3" descr="righttim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714620"/>
            <a:ext cx="2714644" cy="3851855"/>
          </a:xfrm>
          <a:prstGeom prst="rect">
            <a:avLst/>
          </a:prstGeom>
        </p:spPr>
      </p:pic>
      <p:pic>
        <p:nvPicPr>
          <p:cNvPr id="6" name="Picture 5" descr="Ishe mamb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571744"/>
            <a:ext cx="3143272" cy="410684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747-8602-4A62-B941-586E1695AC14}" type="datetime1">
              <a:rPr lang="en-US" smtClean="0"/>
              <a:t>4/1/2018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15</a:t>
            </a:fld>
            <a:endParaRPr lang="en-Z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>
                <a:solidFill>
                  <a:schemeClr val="tx2">
                    <a:lumMod val="50000"/>
                  </a:schemeClr>
                </a:solidFill>
              </a:rPr>
              <a:t>Chitungwiza Christian Business Centre of Excellency</a:t>
            </a:r>
            <a:endParaRPr lang="en-ZA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CO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252630">
            <a:off x="5514757" y="4337880"/>
            <a:ext cx="3387352" cy="1981601"/>
          </a:xfrm>
        </p:spPr>
      </p:pic>
      <p:graphicFrame>
        <p:nvGraphicFramePr>
          <p:cNvPr id="5" name="Diagram 4"/>
          <p:cNvGraphicFramePr/>
          <p:nvPr/>
        </p:nvGraphicFramePr>
        <p:xfrm>
          <a:off x="1524000" y="1397000"/>
          <a:ext cx="5905520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F058-D7BC-4C5B-A46F-F8FDFF1950D7}" type="datetime1">
              <a:rPr lang="en-US" smtClean="0"/>
              <a:t>4/1/2018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16</a:t>
            </a:fld>
            <a:endParaRPr lang="en-Z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Follow Up Plan</a:t>
            </a:r>
            <a:endParaRPr lang="en-ZA" dirty="0"/>
          </a:p>
        </p:txBody>
      </p:sp>
      <p:pic>
        <p:nvPicPr>
          <p:cNvPr id="4" name="Content Placeholder 3" descr="foll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7"/>
            <a:ext cx="2500330" cy="2359619"/>
          </a:xfrm>
        </p:spPr>
      </p:pic>
      <p:sp>
        <p:nvSpPr>
          <p:cNvPr id="5" name="Flowchart: Document 4"/>
          <p:cNvSpPr/>
          <p:nvPr/>
        </p:nvSpPr>
        <p:spPr>
          <a:xfrm>
            <a:off x="1071538" y="3786190"/>
            <a:ext cx="2500330" cy="2428892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Centre of Excellency </a:t>
            </a:r>
            <a:r>
              <a:rPr lang="en-ZA" dirty="0" smtClean="0"/>
              <a:t>Business Plan &amp;</a:t>
            </a:r>
          </a:p>
          <a:p>
            <a:pPr algn="ctr"/>
            <a:endParaRPr lang="en-ZA" dirty="0" smtClean="0"/>
          </a:p>
          <a:p>
            <a:pPr algn="ctr"/>
            <a:r>
              <a:rPr lang="en-ZA" dirty="0" smtClean="0"/>
              <a:t>Identified Company formations</a:t>
            </a:r>
          </a:p>
        </p:txBody>
      </p:sp>
      <p:sp>
        <p:nvSpPr>
          <p:cNvPr id="6" name="Flowchart: Document 5"/>
          <p:cNvSpPr/>
          <p:nvPr/>
        </p:nvSpPr>
        <p:spPr>
          <a:xfrm>
            <a:off x="4143372" y="3786190"/>
            <a:ext cx="2286016" cy="221457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Digital Platform </a:t>
            </a:r>
            <a:r>
              <a:rPr lang="en-ZA" dirty="0" smtClean="0"/>
              <a:t>(Whatsapp Group formed to incorporate ZBIN for constant updates)</a:t>
            </a:r>
            <a:endParaRPr lang="en-ZA" dirty="0"/>
          </a:p>
        </p:txBody>
      </p:sp>
      <p:sp>
        <p:nvSpPr>
          <p:cNvPr id="7" name="Flowchart: Document 6"/>
          <p:cNvSpPr/>
          <p:nvPr/>
        </p:nvSpPr>
        <p:spPr>
          <a:xfrm>
            <a:off x="4214810" y="1428736"/>
            <a:ext cx="2143140" cy="2000264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Redesign of Newsletter and include content marketing</a:t>
            </a:r>
            <a:endParaRPr lang="en-Z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54A5-E984-4F15-B4D1-3D3D5E863CF6}" type="datetime1">
              <a:rPr lang="en-US" smtClean="0"/>
              <a:t>4/1/2018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17</a:t>
            </a:fld>
            <a:endParaRPr lang="en-Z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Vote of Thanks to Prophet Lister</a:t>
            </a:r>
            <a:endParaRPr lang="en-ZA" dirty="0"/>
          </a:p>
        </p:txBody>
      </p:sp>
      <p:pic>
        <p:nvPicPr>
          <p:cNvPr id="6" name="Content Placeholder 5" descr="Proph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14422"/>
            <a:ext cx="5500726" cy="540625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44D4-1ECE-4E15-8F74-E57E69814267}" type="datetime1">
              <a:rPr lang="en-US" smtClean="0"/>
              <a:t>4/1/2018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18</a:t>
            </a:fld>
            <a:endParaRPr lang="en-Z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latin typeface="Bradley Hand ITC" pitchFamily="66" charset="0"/>
              </a:rPr>
              <a:t>KEA LE BOGA</a:t>
            </a:r>
            <a:endParaRPr lang="en-ZA" b="1" dirty="0">
              <a:latin typeface="Bradley Hand ITC" pitchFamily="66" charset="0"/>
            </a:endParaRPr>
          </a:p>
        </p:txBody>
      </p:sp>
      <p:pic>
        <p:nvPicPr>
          <p:cNvPr id="4" name="Content Placeholder 3" descr="vakafa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2857500" cy="3810000"/>
          </a:xfrm>
        </p:spPr>
      </p:pic>
      <p:pic>
        <p:nvPicPr>
          <p:cNvPr id="6" name="Picture 5" descr="mo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357299"/>
            <a:ext cx="8501090" cy="4143404"/>
          </a:xfrm>
          <a:prstGeom prst="rect">
            <a:avLst/>
          </a:prstGeom>
        </p:spPr>
      </p:pic>
      <p:pic>
        <p:nvPicPr>
          <p:cNvPr id="7" name="Picture 6" descr="Zbin-Logo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5507035"/>
            <a:ext cx="3286130" cy="135096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ED39-032B-45EB-B714-CEB4A84E2AB9}" type="datetime1">
              <a:rPr lang="en-US" smtClean="0"/>
              <a:t>4/1/2018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19</a:t>
            </a:fld>
            <a:endParaRPr lang="en-Z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Presentation Outline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Introduction by Pastor Simbarashe Lister</a:t>
            </a:r>
          </a:p>
          <a:p>
            <a:pPr lvl="0"/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Business Seminar Objectives</a:t>
            </a:r>
          </a:p>
          <a:p>
            <a:pPr lvl="0"/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ZBIN  </a:t>
            </a:r>
            <a:r>
              <a:rPr lang="en-ZA" dirty="0">
                <a:solidFill>
                  <a:schemeClr val="accent2">
                    <a:lumMod val="50000"/>
                  </a:schemeClr>
                </a:solidFill>
              </a:rPr>
              <a:t>History</a:t>
            </a:r>
          </a:p>
          <a:p>
            <a:r>
              <a:rPr lang="en-ZA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Prevailing Investment Climate</a:t>
            </a:r>
            <a:endParaRPr lang="en-ZA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ZA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Zimbabwe </a:t>
            </a:r>
            <a:r>
              <a:rPr lang="en-ZA" dirty="0">
                <a:solidFill>
                  <a:schemeClr val="accent2">
                    <a:lumMod val="50000"/>
                  </a:schemeClr>
                </a:solidFill>
              </a:rPr>
              <a:t>in 2019</a:t>
            </a:r>
          </a:p>
          <a:p>
            <a:pPr lvl="0"/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Investment Skills</a:t>
            </a:r>
            <a:endParaRPr lang="en-ZA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Getting Prepared</a:t>
            </a:r>
            <a:endParaRPr lang="en-ZA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Available Opportunities</a:t>
            </a:r>
          </a:p>
          <a:p>
            <a:pPr lvl="0"/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Plan of Action</a:t>
            </a:r>
            <a:r>
              <a:rPr lang="en-ZA" dirty="0"/>
              <a:t>	</a:t>
            </a:r>
          </a:p>
          <a:p>
            <a:pPr>
              <a:buNone/>
            </a:pPr>
            <a:r>
              <a:rPr lang="en-ZA" dirty="0"/>
              <a:t> </a:t>
            </a:r>
          </a:p>
          <a:p>
            <a:endParaRPr lang="en-Z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9B29-E7D5-452D-B556-9892DBA713C2}" type="datetime1">
              <a:rPr lang="en-US" smtClean="0"/>
              <a:t>4/1/2018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2</a:t>
            </a:fld>
            <a:endParaRPr lang="en-ZA"/>
          </a:p>
        </p:txBody>
      </p:sp>
      <p:pic>
        <p:nvPicPr>
          <p:cNvPr id="8" name="Picture 7" descr="bu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286256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Business Seminar Objectives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Church members forming successful business ventures</a:t>
            </a:r>
          </a:p>
          <a:p>
            <a:pPr lvl="0">
              <a:buFont typeface="Wingdings" pitchFamily="2" charset="2"/>
              <a:buChar char="q"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Church members pooling resources to form companies</a:t>
            </a:r>
          </a:p>
          <a:p>
            <a:pPr lvl="0">
              <a:buFont typeface="Wingdings" pitchFamily="2" charset="2"/>
              <a:buChar char="q"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Church members ready for investment</a:t>
            </a:r>
          </a:p>
          <a:p>
            <a:pPr lvl="0">
              <a:buFont typeface="Wingdings" pitchFamily="2" charset="2"/>
              <a:buChar char="q"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Mindset change towards investment by the church</a:t>
            </a:r>
          </a:p>
          <a:p>
            <a:pPr lvl="0">
              <a:buFont typeface="Wingdings" pitchFamily="2" charset="2"/>
              <a:buChar char="q"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Creation of an Investment Centre of Excellency</a:t>
            </a:r>
          </a:p>
          <a:p>
            <a:endParaRPr lang="en-ZA" dirty="0"/>
          </a:p>
        </p:txBody>
      </p:sp>
      <p:pic>
        <p:nvPicPr>
          <p:cNvPr id="5" name="Picture 4" descr="fa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000504"/>
            <a:ext cx="3286148" cy="255711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7013-FF5C-4FC3-84D1-7E2033D3F75D}" type="datetime1">
              <a:rPr lang="en-US" smtClean="0"/>
              <a:t>4/1/2018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3</a:t>
            </a:fld>
            <a:endParaRPr lang="en-Z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History of ZBIN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Formed in February 2015, Registration No 00457/2017</a:t>
            </a:r>
          </a:p>
          <a:p>
            <a:r>
              <a:rPr lang="en-ZA" sz="2000" dirty="0" smtClean="0"/>
              <a:t>Made up of 10 Board Members,60% </a:t>
            </a:r>
            <a:r>
              <a:rPr lang="en-ZA" sz="2000" dirty="0" err="1" smtClean="0"/>
              <a:t>Diasporans</a:t>
            </a:r>
            <a:endParaRPr lang="en-ZA" sz="2000" dirty="0" smtClean="0"/>
          </a:p>
          <a:p>
            <a:r>
              <a:rPr lang="en-ZA" sz="2000" dirty="0" smtClean="0"/>
              <a:t>Secretariat of 5 staff members</a:t>
            </a:r>
          </a:p>
          <a:p>
            <a:r>
              <a:rPr lang="en-ZA" sz="2000" dirty="0" smtClean="0"/>
              <a:t>Office location : No 34 </a:t>
            </a:r>
            <a:r>
              <a:rPr lang="en-ZA" sz="2000" dirty="0" err="1" smtClean="0"/>
              <a:t>Quendon</a:t>
            </a:r>
            <a:r>
              <a:rPr lang="en-ZA" sz="2000" dirty="0" smtClean="0"/>
              <a:t> Road</a:t>
            </a:r>
          </a:p>
          <a:p>
            <a:r>
              <a:rPr lang="en-ZA" sz="2000" dirty="0" smtClean="0"/>
              <a:t>Interim Coordinator, Victor </a:t>
            </a:r>
            <a:r>
              <a:rPr lang="en-ZA" sz="2000" dirty="0" err="1" smtClean="0"/>
              <a:t>Muchemwa</a:t>
            </a:r>
            <a:r>
              <a:rPr lang="en-ZA" sz="2000" dirty="0" smtClean="0"/>
              <a:t> ACMA,CGMA</a:t>
            </a:r>
          </a:p>
          <a:p>
            <a:r>
              <a:rPr lang="en-ZA" sz="2000" dirty="0" smtClean="0"/>
              <a:t>Objectives : Empowering entrepreneurs with access to opportunities information| Access to Markets| Access to Markets and Promotion of Business Networking.</a:t>
            </a:r>
          </a:p>
          <a:p>
            <a:r>
              <a:rPr lang="en-ZA" sz="2000" dirty="0" smtClean="0"/>
              <a:t>Membership of 40.000, 8000 being registered, 23.000 active followers every week.</a:t>
            </a:r>
          </a:p>
          <a:p>
            <a:r>
              <a:rPr lang="en-ZA" sz="2000" dirty="0" smtClean="0"/>
              <a:t>Regional outreach to Malawi, Mozambique, Botswana, Namibia, Lesotho, Swaziland, South Africa and Zimbabwe</a:t>
            </a:r>
            <a:endParaRPr lang="en-ZA" sz="2000" dirty="0"/>
          </a:p>
          <a:p>
            <a:endParaRPr lang="en-ZA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D564-1BFD-4B93-832B-663E44344A3B}" type="datetime1">
              <a:rPr lang="en-US" smtClean="0"/>
              <a:t>4/1/2018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4</a:t>
            </a:fld>
            <a:endParaRPr lang="en-Z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ZBIN in Pictures</a:t>
            </a:r>
            <a:endParaRPr lang="en-ZA" dirty="0"/>
          </a:p>
        </p:txBody>
      </p:sp>
      <p:pic>
        <p:nvPicPr>
          <p:cNvPr id="5" name="Content Placeholder 4" descr="18422230_1396905893680951_8838659260152240116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214422"/>
            <a:ext cx="3737326" cy="2428893"/>
          </a:xfrm>
        </p:spPr>
      </p:pic>
      <p:pic>
        <p:nvPicPr>
          <p:cNvPr id="6" name="Picture 5" descr="21761668_1532892640082275_519086197745700107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714752"/>
            <a:ext cx="2286000" cy="2857520"/>
          </a:xfrm>
          <a:prstGeom prst="rect">
            <a:avLst/>
          </a:prstGeom>
        </p:spPr>
      </p:pic>
      <p:pic>
        <p:nvPicPr>
          <p:cNvPr id="7" name="Picture 6" descr="24131553_1002580179907432_520031675330908893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714752"/>
            <a:ext cx="2714668" cy="2857520"/>
          </a:xfrm>
          <a:prstGeom prst="rect">
            <a:avLst/>
          </a:prstGeom>
        </p:spPr>
      </p:pic>
      <p:pic>
        <p:nvPicPr>
          <p:cNvPr id="8" name="Picture 7" descr="24958838_1608445065860365_1046959866029051202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3714752"/>
            <a:ext cx="2428892" cy="2857520"/>
          </a:xfrm>
          <a:prstGeom prst="rect">
            <a:avLst/>
          </a:prstGeom>
        </p:spPr>
      </p:pic>
      <p:pic>
        <p:nvPicPr>
          <p:cNvPr id="10" name="Picture 9" descr="vc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1214422"/>
            <a:ext cx="3857652" cy="2428892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5E7B-59AD-41AD-8702-AE2857F78FCE}" type="datetime1">
              <a:rPr lang="en-US" smtClean="0"/>
              <a:t>4/1/2018</a:t>
            </a:fld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5</a:t>
            </a:fld>
            <a:endParaRPr lang="en-Z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Prevailing Economic Climate</a:t>
            </a:r>
            <a:endParaRPr lang="en-Z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3311541"/>
          </a:xfrm>
        </p:spPr>
        <p:txBody>
          <a:bodyPr>
            <a:normAutofit fontScale="92500" lnSpcReduction="10000"/>
          </a:bodyPr>
          <a:lstStyle/>
          <a:p>
            <a:r>
              <a:rPr lang="en-ZA" sz="2200" b="1" dirty="0" smtClean="0">
                <a:solidFill>
                  <a:schemeClr val="accent2">
                    <a:lumMod val="50000"/>
                  </a:schemeClr>
                </a:solidFill>
              </a:rPr>
              <a:t>Economic </a:t>
            </a:r>
            <a:r>
              <a:rPr lang="en-ZA" sz="2200" b="1" dirty="0">
                <a:solidFill>
                  <a:schemeClr val="accent2">
                    <a:lumMod val="50000"/>
                  </a:schemeClr>
                </a:solidFill>
              </a:rPr>
              <a:t>growth </a:t>
            </a:r>
            <a:r>
              <a:rPr lang="en-ZA" sz="2200" dirty="0">
                <a:solidFill>
                  <a:schemeClr val="accent2">
                    <a:lumMod val="50000"/>
                  </a:schemeClr>
                </a:solidFill>
              </a:rPr>
              <a:t>is expected to improve to an estimated 2.6% in 2017 from 0.7% in 2016, driven by stronger performance in agriculture, mining, electricity, and water. Economic performance in 2018 is likely to be affected by political changes; real GDP growth is projected to be 1% in 2018 and 1.2% in </a:t>
            </a:r>
            <a:r>
              <a:rPr lang="en-ZA" sz="2200" dirty="0" smtClean="0">
                <a:solidFill>
                  <a:schemeClr val="accent2">
                    <a:lumMod val="50000"/>
                  </a:schemeClr>
                </a:solidFill>
              </a:rPr>
              <a:t>2019.</a:t>
            </a:r>
          </a:p>
          <a:p>
            <a:r>
              <a:rPr lang="en-ZA" sz="2200" dirty="0" smtClean="0">
                <a:solidFill>
                  <a:schemeClr val="accent2">
                    <a:lumMod val="50000"/>
                  </a:schemeClr>
                </a:solidFill>
              </a:rPr>
              <a:t>High informality</a:t>
            </a:r>
          </a:p>
          <a:p>
            <a:r>
              <a:rPr lang="en-ZA" sz="2200" dirty="0" smtClean="0">
                <a:solidFill>
                  <a:schemeClr val="accent2">
                    <a:lumMod val="50000"/>
                  </a:schemeClr>
                </a:solidFill>
              </a:rPr>
              <a:t>Weak domestic demand</a:t>
            </a:r>
          </a:p>
          <a:p>
            <a:r>
              <a:rPr lang="en-ZA" sz="2200" dirty="0" smtClean="0">
                <a:solidFill>
                  <a:schemeClr val="accent2">
                    <a:lumMod val="50000"/>
                  </a:schemeClr>
                </a:solidFill>
              </a:rPr>
              <a:t>Liquidity crisis</a:t>
            </a:r>
          </a:p>
          <a:p>
            <a:r>
              <a:rPr lang="en-ZA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2200" dirty="0" smtClean="0">
                <a:solidFill>
                  <a:schemeClr val="accent2">
                    <a:lumMod val="50000"/>
                  </a:schemeClr>
                </a:solidFill>
              </a:rPr>
              <a:t>Progress being made in improving the economic climate: Ease of Doing Business Reforms</a:t>
            </a:r>
          </a:p>
          <a:p>
            <a:endParaRPr lang="en-ZA" sz="1400" dirty="0" smtClean="0"/>
          </a:p>
          <a:p>
            <a:endParaRPr lang="en-ZA" sz="1400" dirty="0"/>
          </a:p>
          <a:p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928662" y="1714488"/>
            <a:ext cx="4286280" cy="3571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According to Africa Development Bank</a:t>
            </a:r>
            <a:endParaRPr lang="en-ZA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2BFD-38F1-4742-A906-B3D36636CDF9}" type="datetime1">
              <a:rPr lang="en-US" smtClean="0"/>
              <a:t>4/1/2018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6</a:t>
            </a:fld>
            <a:endParaRPr lang="en-Z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chemeClr val="accent2">
                    <a:lumMod val="50000"/>
                  </a:schemeClr>
                </a:solidFill>
              </a:rPr>
              <a:t>Entrepreneurship Division</a:t>
            </a:r>
            <a:endParaRPr lang="en-Z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ZA" sz="1900" dirty="0"/>
              <a:t>Entrepreneurship is a practice that </a:t>
            </a:r>
            <a:r>
              <a:rPr lang="en-ZA" sz="1900" dirty="0" smtClean="0"/>
              <a:t>is part </a:t>
            </a:r>
            <a:r>
              <a:rPr lang="en-ZA" sz="1900" b="1" dirty="0" smtClean="0"/>
              <a:t>Science</a:t>
            </a:r>
            <a:r>
              <a:rPr lang="en-ZA" sz="1900" dirty="0" smtClean="0"/>
              <a:t> and part </a:t>
            </a:r>
            <a:r>
              <a:rPr lang="en-ZA" sz="1900" b="1" dirty="0" smtClean="0"/>
              <a:t>Art</a:t>
            </a:r>
            <a:r>
              <a:rPr lang="en-ZA" sz="1900" b="1" dirty="0"/>
              <a:t> </a:t>
            </a:r>
          </a:p>
          <a:p>
            <a:pPr>
              <a:buNone/>
            </a:pPr>
            <a:r>
              <a:rPr lang="en-ZA" sz="1900" b="1" dirty="0" smtClean="0">
                <a:solidFill>
                  <a:schemeClr val="accent2">
                    <a:lumMod val="50000"/>
                  </a:schemeClr>
                </a:solidFill>
              </a:rPr>
              <a:t>Part Science</a:t>
            </a:r>
            <a:r>
              <a:rPr lang="en-ZA" sz="1900" dirty="0" smtClean="0"/>
              <a:t>: You learn at college ( </a:t>
            </a:r>
            <a:r>
              <a:rPr lang="en-ZA" sz="1900" i="1" dirty="0" smtClean="0"/>
              <a:t>Accounting, Economics, Commerce, Business Management etc</a:t>
            </a:r>
            <a:r>
              <a:rPr lang="en-ZA" sz="1900" dirty="0" smtClean="0"/>
              <a:t>).</a:t>
            </a:r>
          </a:p>
          <a:p>
            <a:pPr>
              <a:buNone/>
            </a:pPr>
            <a:r>
              <a:rPr lang="en-ZA" sz="1900" b="1" dirty="0" smtClean="0">
                <a:solidFill>
                  <a:schemeClr val="accent2">
                    <a:lumMod val="50000"/>
                  </a:schemeClr>
                </a:solidFill>
              </a:rPr>
              <a:t>Part Arts</a:t>
            </a:r>
            <a:r>
              <a:rPr lang="en-ZA" sz="1900" dirty="0" smtClean="0"/>
              <a:t>: Rarely covered at colleges(</a:t>
            </a:r>
            <a:r>
              <a:rPr lang="en-ZA" sz="1900" i="1" dirty="0" smtClean="0"/>
              <a:t>Business Plans, Applying for tenders, Investment Pitching, Digital Marketing, Networking etc</a:t>
            </a:r>
            <a:r>
              <a:rPr lang="en-ZA" sz="1900" dirty="0" smtClean="0"/>
              <a:t>).</a:t>
            </a:r>
          </a:p>
          <a:p>
            <a:pPr>
              <a:buNone/>
            </a:pPr>
            <a:endParaRPr lang="en-ZA" sz="1900" dirty="0" smtClean="0"/>
          </a:p>
          <a:p>
            <a:pPr>
              <a:buNone/>
            </a:pPr>
            <a:r>
              <a:rPr lang="en-ZA" sz="1800" dirty="0" smtClean="0">
                <a:solidFill>
                  <a:schemeClr val="tx2">
                    <a:lumMod val="50000"/>
                  </a:schemeClr>
                </a:solidFill>
              </a:rPr>
              <a:t>As </a:t>
            </a:r>
            <a:r>
              <a:rPr lang="en-ZA" sz="1800" dirty="0">
                <a:solidFill>
                  <a:schemeClr val="tx2">
                    <a:lumMod val="50000"/>
                  </a:schemeClr>
                </a:solidFill>
              </a:rPr>
              <a:t>a scientist, the entrepreneur needs to apply basic business principles and laws and as an artist they need to break with convention and do things that are out of the </a:t>
            </a:r>
            <a:r>
              <a:rPr lang="en-ZA" sz="1800" dirty="0" smtClean="0">
                <a:solidFill>
                  <a:schemeClr val="tx2">
                    <a:lumMod val="50000"/>
                  </a:schemeClr>
                </a:solidFill>
              </a:rPr>
              <a:t>ordinary. The Business presentation therefore anchored on what is rarely covered at colleges-The Arts Side!</a:t>
            </a:r>
            <a:r>
              <a:rPr lang="en-ZA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ZA" sz="2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ZA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ar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929198"/>
            <a:ext cx="2100053" cy="1714512"/>
          </a:xfrm>
          <a:prstGeom prst="rect">
            <a:avLst/>
          </a:prstGeom>
        </p:spPr>
      </p:pic>
      <p:pic>
        <p:nvPicPr>
          <p:cNvPr id="5" name="Picture 4" descr="sci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929198"/>
            <a:ext cx="2193588" cy="1643074"/>
          </a:xfrm>
          <a:prstGeom prst="rect">
            <a:avLst/>
          </a:prstGeom>
        </p:spPr>
      </p:pic>
      <p:pic>
        <p:nvPicPr>
          <p:cNvPr id="6" name="Picture 5" descr="ar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929198"/>
            <a:ext cx="2100053" cy="1643074"/>
          </a:xfrm>
          <a:prstGeom prst="rect">
            <a:avLst/>
          </a:prstGeom>
        </p:spPr>
      </p:pic>
      <p:pic>
        <p:nvPicPr>
          <p:cNvPr id="7" name="Picture 6" descr="sci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929198"/>
            <a:ext cx="2000264" cy="164307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CACB-AA9A-4ABF-B795-E063AC9C0E6E}" type="datetime1">
              <a:rPr lang="en-US" smtClean="0"/>
              <a:t>4/1/2018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7</a:t>
            </a:fld>
            <a:endParaRPr lang="en-Z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olb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929198"/>
            <a:ext cx="2643206" cy="1699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tx2">
                    <a:lumMod val="50000"/>
                  </a:schemeClr>
                </a:solidFill>
              </a:rPr>
              <a:t>Opportunity Identification Skills</a:t>
            </a:r>
            <a:endParaRPr lang="en-Z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txBody>
          <a:bodyPr>
            <a:normAutofit fontScale="92500"/>
          </a:bodyPr>
          <a:lstStyle/>
          <a:p>
            <a:r>
              <a:rPr lang="en-ZA" sz="1800" b="1" dirty="0" smtClean="0">
                <a:solidFill>
                  <a:srgbClr val="C00000"/>
                </a:solidFill>
              </a:rPr>
              <a:t>New Change</a:t>
            </a:r>
            <a:r>
              <a:rPr lang="en-ZA" sz="1800" b="1" dirty="0" smtClean="0"/>
              <a:t>: </a:t>
            </a:r>
            <a:r>
              <a:rPr lang="en-ZA" sz="1800" dirty="0" smtClean="0"/>
              <a:t>New </a:t>
            </a:r>
            <a:r>
              <a:rPr lang="en-ZA" sz="1800" dirty="0"/>
              <a:t>opportunities generally emanate from change. Entrepreneurs respond to change in an innovative way to create new </a:t>
            </a:r>
            <a:r>
              <a:rPr lang="en-ZA" sz="1800" dirty="0" smtClean="0"/>
              <a:t>value</a:t>
            </a:r>
            <a:r>
              <a:rPr lang="en-ZA" sz="1800" b="1" dirty="0" smtClean="0"/>
              <a:t>-Peter Drucker.</a:t>
            </a:r>
          </a:p>
          <a:p>
            <a:r>
              <a:rPr lang="en-ZA" sz="1800" b="1" dirty="0" smtClean="0">
                <a:solidFill>
                  <a:srgbClr val="C00000"/>
                </a:solidFill>
              </a:rPr>
              <a:t>The Unexpected</a:t>
            </a:r>
            <a:r>
              <a:rPr lang="en-ZA" sz="1800" b="1" dirty="0" smtClean="0"/>
              <a:t>:</a:t>
            </a:r>
            <a:r>
              <a:rPr lang="en-ZA" sz="1800" dirty="0"/>
              <a:t> One of the richest sources of new business opportunity is unexpected success. </a:t>
            </a:r>
            <a:endParaRPr lang="en-ZA" sz="1800" dirty="0" smtClean="0"/>
          </a:p>
          <a:p>
            <a:pPr fontAlgn="base"/>
            <a:r>
              <a:rPr lang="en-ZA" sz="1800" b="1" dirty="0" smtClean="0">
                <a:solidFill>
                  <a:srgbClr val="C00000"/>
                </a:solidFill>
              </a:rPr>
              <a:t>Incongruity</a:t>
            </a:r>
            <a:r>
              <a:rPr lang="en-ZA" sz="1800" b="1" dirty="0" smtClean="0"/>
              <a:t>: </a:t>
            </a:r>
            <a:r>
              <a:rPr lang="en-ZA" sz="1800" dirty="0" smtClean="0"/>
              <a:t>An </a:t>
            </a:r>
            <a:r>
              <a:rPr lang="en-ZA" sz="1800" dirty="0"/>
              <a:t>incongruity is a discrepancy between what is and what ought to be</a:t>
            </a:r>
            <a:r>
              <a:rPr lang="en-ZA" sz="1800" dirty="0" smtClean="0"/>
              <a:t>.</a:t>
            </a:r>
          </a:p>
          <a:p>
            <a:pPr fontAlgn="base"/>
            <a:r>
              <a:rPr lang="en-ZA" sz="1800" b="1" dirty="0" smtClean="0">
                <a:solidFill>
                  <a:srgbClr val="C00000"/>
                </a:solidFill>
              </a:rPr>
              <a:t>Industry Change</a:t>
            </a:r>
            <a:r>
              <a:rPr lang="en-ZA" sz="1800" dirty="0" smtClean="0"/>
              <a:t>: Rapid Changes, Technological changes, New Regulation and Deregulation</a:t>
            </a:r>
          </a:p>
          <a:p>
            <a:pPr fontAlgn="base"/>
            <a:r>
              <a:rPr lang="en-ZA" sz="1800" b="1" dirty="0" smtClean="0">
                <a:solidFill>
                  <a:srgbClr val="C00000"/>
                </a:solidFill>
              </a:rPr>
              <a:t>Demographic Shifts</a:t>
            </a:r>
            <a:r>
              <a:rPr lang="en-ZA" sz="1800" dirty="0" smtClean="0"/>
              <a:t>: Youths now dominating the landscape, Urbanisation, Diaspora?</a:t>
            </a:r>
          </a:p>
          <a:p>
            <a:pPr fontAlgn="base"/>
            <a:r>
              <a:rPr lang="en-ZA" sz="1800" b="1" dirty="0" smtClean="0">
                <a:solidFill>
                  <a:srgbClr val="C00000"/>
                </a:solidFill>
              </a:rPr>
              <a:t>Government Policy Changes</a:t>
            </a:r>
            <a:r>
              <a:rPr lang="en-ZA" sz="1800" dirty="0" smtClean="0"/>
              <a:t>: Indigenisation Policy? Ease of Doing Business Opportunities?</a:t>
            </a:r>
          </a:p>
          <a:p>
            <a:pPr fontAlgn="base"/>
            <a:r>
              <a:rPr lang="en-ZA" sz="1800" b="1" dirty="0" smtClean="0">
                <a:solidFill>
                  <a:schemeClr val="accent2">
                    <a:lumMod val="50000"/>
                  </a:schemeClr>
                </a:solidFill>
              </a:rPr>
              <a:t>Franchises: </a:t>
            </a:r>
            <a:r>
              <a:rPr lang="en-Z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 developments in South Africa</a:t>
            </a:r>
          </a:p>
          <a:p>
            <a:pPr fontAlgn="base"/>
            <a:endParaRPr lang="en-ZA" sz="1800" dirty="0"/>
          </a:p>
        </p:txBody>
      </p:sp>
      <p:sp>
        <p:nvSpPr>
          <p:cNvPr id="4" name="Rectangle 3"/>
          <p:cNvSpPr/>
          <p:nvPr/>
        </p:nvSpPr>
        <p:spPr>
          <a:xfrm>
            <a:off x="500034" y="5143512"/>
            <a:ext cx="571504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C00000"/>
                </a:solidFill>
              </a:rPr>
              <a:t>The Tool Box For Identification of Opportunities</a:t>
            </a:r>
          </a:p>
          <a:p>
            <a:pPr algn="ctr"/>
            <a:r>
              <a:rPr lang="en-ZA" dirty="0" smtClean="0"/>
              <a:t>National Budget| Networking| Newspapers |Thought Leaders| Travelling| Radios and Newspapers| Analytical Mindset</a:t>
            </a:r>
            <a:endParaRPr lang="en-Z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5BC2-4B99-46D2-A952-F096B1ACBBA6}" type="datetime1">
              <a:rPr lang="en-US" smtClean="0"/>
              <a:t>4/1/2018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8</a:t>
            </a:fld>
            <a:endParaRPr lang="en-Z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Getting Prepared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1.Positive</a:t>
            </a:r>
            <a:r>
              <a:rPr lang="en-ZA" dirty="0" smtClean="0"/>
              <a:t> 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Mindset</a:t>
            </a:r>
            <a:r>
              <a:rPr lang="en-ZA" sz="2400" dirty="0" smtClean="0">
                <a:solidFill>
                  <a:schemeClr val="tx2">
                    <a:lumMod val="50000"/>
                  </a:schemeClr>
                </a:solidFill>
              </a:rPr>
              <a:t>-Ability to see the forest from the trees</a:t>
            </a:r>
          </a:p>
          <a:p>
            <a:pPr>
              <a:buNone/>
            </a:pP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2.Identification of Opportunities</a:t>
            </a:r>
            <a:r>
              <a:rPr lang="en-ZA" dirty="0" smtClean="0"/>
              <a:t>-</a:t>
            </a:r>
            <a:r>
              <a:rPr lang="en-ZA" sz="2400" dirty="0" smtClean="0">
                <a:solidFill>
                  <a:schemeClr val="tx2">
                    <a:lumMod val="50000"/>
                  </a:schemeClr>
                </a:solidFill>
              </a:rPr>
              <a:t>Use</a:t>
            </a:r>
            <a:r>
              <a:rPr lang="en-ZA" dirty="0" smtClean="0"/>
              <a:t> </a:t>
            </a:r>
            <a:r>
              <a:rPr lang="en-ZA" sz="2400" dirty="0" smtClean="0">
                <a:solidFill>
                  <a:schemeClr val="tx2">
                    <a:lumMod val="50000"/>
                  </a:schemeClr>
                </a:solidFill>
              </a:rPr>
              <a:t>the toolbox</a:t>
            </a:r>
          </a:p>
          <a:p>
            <a:pPr>
              <a:buNone/>
            </a:pP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3.Similar Scenarios 2009</a:t>
            </a:r>
            <a:r>
              <a:rPr lang="en-ZA" dirty="0" smtClean="0"/>
              <a:t>|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2019</a:t>
            </a:r>
            <a:r>
              <a:rPr lang="en-ZA" dirty="0" smtClean="0"/>
              <a:t>-</a:t>
            </a:r>
            <a:r>
              <a:rPr lang="en-ZA" sz="2400" dirty="0" smtClean="0">
                <a:solidFill>
                  <a:schemeClr val="tx2">
                    <a:lumMod val="50000"/>
                  </a:schemeClr>
                </a:solidFill>
              </a:rPr>
              <a:t>Economy</a:t>
            </a:r>
            <a:r>
              <a:rPr lang="en-Z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ZA" sz="2400" dirty="0" smtClean="0">
                <a:solidFill>
                  <a:schemeClr val="tx2">
                    <a:lumMod val="50000"/>
                  </a:schemeClr>
                </a:solidFill>
              </a:rPr>
              <a:t>Bounce</a:t>
            </a:r>
            <a:r>
              <a:rPr lang="en-Z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ZA" sz="2400" dirty="0" smtClean="0">
                <a:solidFill>
                  <a:schemeClr val="tx2">
                    <a:lumMod val="50000"/>
                  </a:schemeClr>
                </a:solidFill>
              </a:rPr>
              <a:t>Back</a:t>
            </a:r>
          </a:p>
          <a:p>
            <a:pPr>
              <a:buNone/>
            </a:pP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4.Registered Companies- </a:t>
            </a:r>
            <a:r>
              <a:rPr lang="en-ZA" sz="2400" dirty="0" smtClean="0">
                <a:solidFill>
                  <a:schemeClr val="tx2">
                    <a:lumMod val="50000"/>
                  </a:schemeClr>
                </a:solidFill>
              </a:rPr>
              <a:t>Register, Register and Register</a:t>
            </a:r>
          </a:p>
          <a:p>
            <a:pPr>
              <a:buNone/>
            </a:pP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5.Stockvel Concept- </a:t>
            </a:r>
            <a:r>
              <a:rPr lang="en-ZA" sz="2400" dirty="0" smtClean="0">
                <a:solidFill>
                  <a:schemeClr val="tx2">
                    <a:lumMod val="50000"/>
                  </a:schemeClr>
                </a:solidFill>
              </a:rPr>
              <a:t>Economies of scale opportunities in mobilising funds, market development and  business promotion</a:t>
            </a:r>
          </a:p>
          <a:p>
            <a:pPr>
              <a:buNone/>
            </a:pPr>
            <a:endParaRPr lang="en-Z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a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5500702"/>
            <a:ext cx="2725843" cy="1357298"/>
          </a:xfrm>
          <a:prstGeom prst="rect">
            <a:avLst/>
          </a:prstGeom>
        </p:spPr>
      </p:pic>
      <p:pic>
        <p:nvPicPr>
          <p:cNvPr id="6" name="Picture 5" descr="v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500701"/>
            <a:ext cx="3143272" cy="135729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4ACC-2729-41B5-BA02-9AD61512B501}" type="datetime1">
              <a:rPr lang="en-US" smtClean="0"/>
              <a:t>4/1/2018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AC80-1DAC-4315-88CD-48CB38D4DC8E}" type="slidenum">
              <a:rPr lang="en-ZA" smtClean="0"/>
              <a:t>9</a:t>
            </a:fld>
            <a:endParaRPr lang="en-Z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944</Words>
  <Application>Microsoft Office PowerPoint</Application>
  <PresentationFormat>On-screen Show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2018 Easter Business Seminar</vt:lpstr>
      <vt:lpstr>Presentation Outline</vt:lpstr>
      <vt:lpstr>Business Seminar Objectives</vt:lpstr>
      <vt:lpstr>History of ZBIN</vt:lpstr>
      <vt:lpstr>ZBIN in Pictures</vt:lpstr>
      <vt:lpstr>Prevailing Economic Climate</vt:lpstr>
      <vt:lpstr>Entrepreneurship Division</vt:lpstr>
      <vt:lpstr>Opportunity Identification Skills</vt:lpstr>
      <vt:lpstr>Getting Prepared</vt:lpstr>
      <vt:lpstr>Digital Marketing</vt:lpstr>
      <vt:lpstr>Digital Marketing</vt:lpstr>
      <vt:lpstr>Digital Marketing: Ecommerce</vt:lpstr>
      <vt:lpstr>Makoni Centre Case Study</vt:lpstr>
      <vt:lpstr>Zimbabwe in 2019</vt:lpstr>
      <vt:lpstr>Zimbabwe  Opportunities</vt:lpstr>
      <vt:lpstr>Chitungwiza Christian Business Centre of Excellency</vt:lpstr>
      <vt:lpstr>Follow Up Plan</vt:lpstr>
      <vt:lpstr>Vote of Thanks to Prophet Lister</vt:lpstr>
      <vt:lpstr>KEA LE BOGA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Miracles and Deliverance Ministries International</dc:title>
  <dc:creator>Makaita Valerie Munzeiwa</dc:creator>
  <cp:lastModifiedBy>Makaita Valerie Munzeiwa</cp:lastModifiedBy>
  <cp:revision>33</cp:revision>
  <dcterms:created xsi:type="dcterms:W3CDTF">2018-04-01T05:01:30Z</dcterms:created>
  <dcterms:modified xsi:type="dcterms:W3CDTF">2018-04-01T10:33:15Z</dcterms:modified>
</cp:coreProperties>
</file>